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0" r:id="rId1"/>
  </p:sldMasterIdLst>
  <p:notesMasterIdLst>
    <p:notesMasterId r:id="rId62"/>
  </p:notesMasterIdLst>
  <p:sldIdLst>
    <p:sldId id="256" r:id="rId2"/>
    <p:sldId id="359" r:id="rId3"/>
    <p:sldId id="360" r:id="rId4"/>
    <p:sldId id="361" r:id="rId5"/>
    <p:sldId id="287" r:id="rId6"/>
    <p:sldId id="262" r:id="rId7"/>
    <p:sldId id="263" r:id="rId8"/>
    <p:sldId id="341" r:id="rId9"/>
    <p:sldId id="270" r:id="rId10"/>
    <p:sldId id="335" r:id="rId11"/>
    <p:sldId id="334" r:id="rId12"/>
    <p:sldId id="342" r:id="rId13"/>
    <p:sldId id="271" r:id="rId14"/>
    <p:sldId id="277" r:id="rId15"/>
    <p:sldId id="272" r:id="rId16"/>
    <p:sldId id="273" r:id="rId17"/>
    <p:sldId id="276" r:id="rId18"/>
    <p:sldId id="348" r:id="rId19"/>
    <p:sldId id="351" r:id="rId20"/>
    <p:sldId id="349" r:id="rId21"/>
    <p:sldId id="358" r:id="rId22"/>
    <p:sldId id="279" r:id="rId23"/>
    <p:sldId id="281" r:id="rId24"/>
    <p:sldId id="352" r:id="rId25"/>
    <p:sldId id="296" r:id="rId26"/>
    <p:sldId id="293" r:id="rId27"/>
    <p:sldId id="295" r:id="rId28"/>
    <p:sldId id="299" r:id="rId29"/>
    <p:sldId id="353" r:id="rId30"/>
    <p:sldId id="294" r:id="rId31"/>
    <p:sldId id="300" r:id="rId32"/>
    <p:sldId id="301" r:id="rId33"/>
    <p:sldId id="304" r:id="rId34"/>
    <p:sldId id="305" r:id="rId35"/>
    <p:sldId id="354" r:id="rId36"/>
    <p:sldId id="280" r:id="rId37"/>
    <p:sldId id="317" r:id="rId38"/>
    <p:sldId id="318" r:id="rId39"/>
    <p:sldId id="315" r:id="rId40"/>
    <p:sldId id="355" r:id="rId41"/>
    <p:sldId id="316" r:id="rId42"/>
    <p:sldId id="306" r:id="rId43"/>
    <p:sldId id="307" r:id="rId44"/>
    <p:sldId id="310" r:id="rId45"/>
    <p:sldId id="357" r:id="rId46"/>
    <p:sldId id="323" r:id="rId47"/>
    <p:sldId id="314" r:id="rId48"/>
    <p:sldId id="322" r:id="rId49"/>
    <p:sldId id="319" r:id="rId50"/>
    <p:sldId id="324" r:id="rId51"/>
    <p:sldId id="320" r:id="rId52"/>
    <p:sldId id="325" r:id="rId53"/>
    <p:sldId id="321" r:id="rId54"/>
    <p:sldId id="329" r:id="rId55"/>
    <p:sldId id="332" r:id="rId56"/>
    <p:sldId id="327" r:id="rId57"/>
    <p:sldId id="326" r:id="rId58"/>
    <p:sldId id="336" r:id="rId59"/>
    <p:sldId id="333" r:id="rId60"/>
    <p:sldId id="330" r:id="rId6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49"/>
    <p:restoredTop sz="60544"/>
  </p:normalViewPr>
  <p:slideViewPr>
    <p:cSldViewPr snapToGrid="0" snapToObjects="1">
      <p:cViewPr varScale="1">
        <p:scale>
          <a:sx n="75" d="100"/>
          <a:sy n="75" d="100"/>
        </p:scale>
        <p:origin x="2504" y="1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JP"/>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38679A-CE6F-B54F-B0AD-1BF6FD48739A}" type="datetimeFigureOut">
              <a:rPr lang="en-JP" smtClean="0"/>
              <a:t>5/14/21</a:t>
            </a:fld>
            <a:endParaRPr lang="en-JP"/>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JP"/>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JP"/>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JP"/>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C8DBC49-6730-0B4A-B27C-BC59BAB4F0C7}" type="slidenum">
              <a:rPr lang="en-JP" smtClean="0"/>
              <a:t>‹#›</a:t>
            </a:fld>
            <a:endParaRPr lang="en-JP"/>
          </a:p>
        </p:txBody>
      </p:sp>
    </p:spTree>
    <p:extLst>
      <p:ext uri="{BB962C8B-B14F-4D97-AF65-F5344CB8AC3E}">
        <p14:creationId xmlns:p14="http://schemas.microsoft.com/office/powerpoint/2010/main" val="8553821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JP" dirty="0"/>
          </a:p>
        </p:txBody>
      </p:sp>
      <p:sp>
        <p:nvSpPr>
          <p:cNvPr id="4" name="Slide Number Placeholder 3"/>
          <p:cNvSpPr>
            <a:spLocks noGrp="1"/>
          </p:cNvSpPr>
          <p:nvPr>
            <p:ph type="sldNum" sz="quarter" idx="5"/>
          </p:nvPr>
        </p:nvSpPr>
        <p:spPr/>
        <p:txBody>
          <a:bodyPr/>
          <a:lstStyle/>
          <a:p>
            <a:fld id="{AC8DBC49-6730-0B4A-B27C-BC59BAB4F0C7}" type="slidenum">
              <a:rPr lang="en-JP" smtClean="0"/>
              <a:t>1</a:t>
            </a:fld>
            <a:endParaRPr lang="en-JP"/>
          </a:p>
        </p:txBody>
      </p:sp>
    </p:spTree>
    <p:extLst>
      <p:ext uri="{BB962C8B-B14F-4D97-AF65-F5344CB8AC3E}">
        <p14:creationId xmlns:p14="http://schemas.microsoft.com/office/powerpoint/2010/main" val="15639324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We are not aware of a prior study that shows a substantially negative causal impact of democracy. </a:t>
            </a:r>
            <a:endParaRPr lang="en-US" dirty="0"/>
          </a:p>
          <a:p>
            <a:endParaRPr lang="en-JP" dirty="0"/>
          </a:p>
        </p:txBody>
      </p:sp>
      <p:sp>
        <p:nvSpPr>
          <p:cNvPr id="4" name="Slide Number Placeholder 3"/>
          <p:cNvSpPr>
            <a:spLocks noGrp="1"/>
          </p:cNvSpPr>
          <p:nvPr>
            <p:ph type="sldNum" sz="quarter" idx="5"/>
          </p:nvPr>
        </p:nvSpPr>
        <p:spPr/>
        <p:txBody>
          <a:bodyPr/>
          <a:lstStyle/>
          <a:p>
            <a:fld id="{AC8DBC49-6730-0B4A-B27C-BC59BAB4F0C7}" type="slidenum">
              <a:rPr lang="en-JP" smtClean="0"/>
              <a:t>10</a:t>
            </a:fld>
            <a:endParaRPr lang="en-JP"/>
          </a:p>
        </p:txBody>
      </p:sp>
    </p:spTree>
    <p:extLst>
      <p:ext uri="{BB962C8B-B14F-4D97-AF65-F5344CB8AC3E}">
        <p14:creationId xmlns:p14="http://schemas.microsoft.com/office/powerpoint/2010/main" val="14166210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JP" dirty="0"/>
              <a:t>We also contribute to the exploding literature on the economics of pandemics. </a:t>
            </a:r>
          </a:p>
          <a:p>
            <a:pPr marL="171450" indent="-171450">
              <a:buFont typeface="Arial" panose="020B0604020202020204" pitchFamily="34" charset="0"/>
              <a:buChar char="•"/>
            </a:pPr>
            <a:r>
              <a:rPr lang="en-JP" dirty="0"/>
              <a:t>Many researchers attempt to explain the cross-country heterogeneity in Covid-19 outcomes.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Studies show that obedience to travel restrictions or compliance with social distancing differ by culture, social capital, government communication, and political systems </a:t>
            </a:r>
            <a:endParaRPr lang="en-US" dirty="0"/>
          </a:p>
          <a:p>
            <a:pPr marL="171450" indent="-171450">
              <a:buFont typeface="Arial" panose="020B0604020202020204" pitchFamily="34" charset="0"/>
              <a:buChar char="•"/>
            </a:pPr>
            <a:r>
              <a:rPr lang="en-JP" dirty="0"/>
              <a:t>However, none of them finds any root cause of the heterogeneity in Covid-19 outcomes. </a:t>
            </a:r>
          </a:p>
        </p:txBody>
      </p:sp>
      <p:sp>
        <p:nvSpPr>
          <p:cNvPr id="4" name="Slide Number Placeholder 3"/>
          <p:cNvSpPr>
            <a:spLocks noGrp="1"/>
          </p:cNvSpPr>
          <p:nvPr>
            <p:ph type="sldNum" sz="quarter" idx="5"/>
          </p:nvPr>
        </p:nvSpPr>
        <p:spPr/>
        <p:txBody>
          <a:bodyPr/>
          <a:lstStyle/>
          <a:p>
            <a:fld id="{AC8DBC49-6730-0B4A-B27C-BC59BAB4F0C7}" type="slidenum">
              <a:rPr lang="en-JP" smtClean="0"/>
              <a:t>11</a:t>
            </a:fld>
            <a:endParaRPr lang="en-JP"/>
          </a:p>
        </p:txBody>
      </p:sp>
    </p:spTree>
    <p:extLst>
      <p:ext uri="{BB962C8B-B14F-4D97-AF65-F5344CB8AC3E}">
        <p14:creationId xmlns:p14="http://schemas.microsoft.com/office/powerpoint/2010/main" val="25699944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JP" dirty="0"/>
              <a:t>Given this development in the literature, wur work integrates these two strands to find that democracy causes the worse economic and public health outcomes during 2020. </a:t>
            </a:r>
          </a:p>
          <a:p>
            <a:r>
              <a:rPr lang="en-US" sz="1200" kern="1200" dirty="0">
                <a:solidFill>
                  <a:schemeClr val="tx1"/>
                </a:solidFill>
                <a:effectLst/>
                <a:latin typeface="+mn-lt"/>
                <a:ea typeface="+mn-ea"/>
                <a:cs typeface="+mn-cs"/>
              </a:rPr>
              <a:t>* To our knowledge, this paper seems to be the only study that shows any substantially adverse effect of democracy on any important outcome. </a:t>
            </a:r>
            <a:endParaRPr lang="en-US" dirty="0"/>
          </a:p>
        </p:txBody>
      </p:sp>
      <p:sp>
        <p:nvSpPr>
          <p:cNvPr id="4" name="Slide Number Placeholder 3"/>
          <p:cNvSpPr>
            <a:spLocks noGrp="1"/>
          </p:cNvSpPr>
          <p:nvPr>
            <p:ph type="sldNum" sz="quarter" idx="5"/>
          </p:nvPr>
        </p:nvSpPr>
        <p:spPr/>
        <p:txBody>
          <a:bodyPr/>
          <a:lstStyle/>
          <a:p>
            <a:fld id="{AC8DBC49-6730-0B4A-B27C-BC59BAB4F0C7}" type="slidenum">
              <a:rPr lang="en-JP" smtClean="0"/>
              <a:t>12</a:t>
            </a:fld>
            <a:endParaRPr lang="en-JP"/>
          </a:p>
        </p:txBody>
      </p:sp>
    </p:spTree>
    <p:extLst>
      <p:ext uri="{BB962C8B-B14F-4D97-AF65-F5344CB8AC3E}">
        <p14:creationId xmlns:p14="http://schemas.microsoft.com/office/powerpoint/2010/main" val="18778737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JP" dirty="0"/>
              <a:t>This presentation will proceed as follows: </a:t>
            </a:r>
          </a:p>
          <a:p>
            <a:r>
              <a:rPr lang="en-JP" dirty="0"/>
              <a:t>1. Describe our data on Covid-19 outcomes and democracy</a:t>
            </a:r>
          </a:p>
          <a:p>
            <a:r>
              <a:rPr lang="en-JP" dirty="0"/>
              <a:t>2. Explore the OLS relationship between democracy and Covid-19 outcomes to establish that democracy is significantly associated with worse outcomes. </a:t>
            </a:r>
          </a:p>
          <a:p>
            <a:r>
              <a:rPr lang="en-JP" dirty="0"/>
              <a:t>3. Then, we explain our empirical strategy and describe our five different sets of instruments which we use to identify democracy’s effect. </a:t>
            </a:r>
          </a:p>
          <a:p>
            <a:r>
              <a:rPr lang="en-JP" dirty="0"/>
              <a:t>4. After explaining the empirical strategy, we move on to democracy’s causal effect and the channels behind it. </a:t>
            </a:r>
          </a:p>
          <a:p>
            <a:r>
              <a:rPr lang="en-JP" dirty="0"/>
              <a:t>Then, we conclude.</a:t>
            </a:r>
          </a:p>
        </p:txBody>
      </p:sp>
      <p:sp>
        <p:nvSpPr>
          <p:cNvPr id="4" name="Slide Number Placeholder 3"/>
          <p:cNvSpPr>
            <a:spLocks noGrp="1"/>
          </p:cNvSpPr>
          <p:nvPr>
            <p:ph type="sldNum" sz="quarter" idx="5"/>
          </p:nvPr>
        </p:nvSpPr>
        <p:spPr/>
        <p:txBody>
          <a:bodyPr/>
          <a:lstStyle/>
          <a:p>
            <a:fld id="{AC8DBC49-6730-0B4A-B27C-BC59BAB4F0C7}" type="slidenum">
              <a:rPr lang="en-JP" smtClean="0"/>
              <a:t>13</a:t>
            </a:fld>
            <a:endParaRPr lang="en-JP"/>
          </a:p>
        </p:txBody>
      </p:sp>
    </p:spTree>
    <p:extLst>
      <p:ext uri="{BB962C8B-B14F-4D97-AF65-F5344CB8AC3E}">
        <p14:creationId xmlns:p14="http://schemas.microsoft.com/office/powerpoint/2010/main" val="27760120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JP" dirty="0"/>
              <a:t>In our paper, we focus on two outcomes: the GDP growth rate in 2020 and the total number of deaths per million attributed to Covid-19.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We focus on these two outcomes because they are not only important but also less susceptible to selective reporting than other outcomes, such as the number of COVID-19 cases.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We obtain data for GDP growth rates in 2020 from the World Economic Outlook report by the International Monetary Fund. Note that these are estimates, as the official numbers take a while to be established and publicized in a consistent way.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For the total number of deaths per million attributed to Covid-19, we source data from the Covid-19 repository center for systems science and engineering at Johns Hopkins university. They are cited by many papers and media outlets and source official counts from local administrative sources.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indent="-171450">
              <a:buFont typeface="Arial" panose="020B0604020202020204" pitchFamily="34" charset="0"/>
              <a:buChar char="•"/>
            </a:pPr>
            <a:endParaRPr lang="en-JP" dirty="0"/>
          </a:p>
        </p:txBody>
      </p:sp>
      <p:sp>
        <p:nvSpPr>
          <p:cNvPr id="4" name="Slide Number Placeholder 3"/>
          <p:cNvSpPr>
            <a:spLocks noGrp="1"/>
          </p:cNvSpPr>
          <p:nvPr>
            <p:ph type="sldNum" sz="quarter" idx="5"/>
          </p:nvPr>
        </p:nvSpPr>
        <p:spPr/>
        <p:txBody>
          <a:bodyPr/>
          <a:lstStyle/>
          <a:p>
            <a:fld id="{AC8DBC49-6730-0B4A-B27C-BC59BAB4F0C7}" type="slidenum">
              <a:rPr lang="en-JP" smtClean="0"/>
              <a:t>15</a:t>
            </a:fld>
            <a:endParaRPr lang="en-JP"/>
          </a:p>
        </p:txBody>
      </p:sp>
    </p:spTree>
    <p:extLst>
      <p:ext uri="{BB962C8B-B14F-4D97-AF65-F5344CB8AC3E}">
        <p14:creationId xmlns:p14="http://schemas.microsoft.com/office/powerpoint/2010/main" val="21838279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Next, on our data for democracy.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Measuring the extent of democracy is tricky.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Thankfully, there are several widely accepted indices that attempt to put a number on the levels of democracy around the world in an unbiased manner.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baseline measure which we adopt is the index released by an international think tank called Freedom House in their report, Freedom in the World 2020.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What they do is to give each country 0 to 4 points for 10 political rights indicators and 15 civil liberties indicators. The democracy index is the sum of these sub-scores. </a:t>
            </a:r>
          </a:p>
          <a:p>
            <a:pPr marL="171450" indent="-171450">
              <a:buFont typeface="Arial" panose="020B0604020202020204" pitchFamily="34" charset="0"/>
              <a:buChar char="•"/>
            </a:pPr>
            <a:r>
              <a:rPr lang="en-JP" dirty="0"/>
              <a:t>Although this index is trusted by many scholars in the field, we test the robustness of our results by adopting alternative measures for democracy, namely those by the Center for Systemic Peace and the Economist Intelligence Unit. We find that they provide similar results. </a:t>
            </a:r>
          </a:p>
        </p:txBody>
      </p:sp>
      <p:sp>
        <p:nvSpPr>
          <p:cNvPr id="4" name="Slide Number Placeholder 3"/>
          <p:cNvSpPr>
            <a:spLocks noGrp="1"/>
          </p:cNvSpPr>
          <p:nvPr>
            <p:ph type="sldNum" sz="quarter" idx="5"/>
          </p:nvPr>
        </p:nvSpPr>
        <p:spPr/>
        <p:txBody>
          <a:bodyPr/>
          <a:lstStyle/>
          <a:p>
            <a:fld id="{AC8DBC49-6730-0B4A-B27C-BC59BAB4F0C7}" type="slidenum">
              <a:rPr lang="en-JP" smtClean="0"/>
              <a:t>16</a:t>
            </a:fld>
            <a:endParaRPr lang="en-JP"/>
          </a:p>
        </p:txBody>
      </p:sp>
    </p:spTree>
    <p:extLst>
      <p:ext uri="{BB962C8B-B14F-4D97-AF65-F5344CB8AC3E}">
        <p14:creationId xmlns:p14="http://schemas.microsoft.com/office/powerpoint/2010/main" val="6290392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JP" dirty="0"/>
              <a:t>Now, let’s describe the OLS relationship between democracy and Covid-19 outcomes. </a:t>
            </a:r>
          </a:p>
        </p:txBody>
      </p:sp>
      <p:sp>
        <p:nvSpPr>
          <p:cNvPr id="4" name="Slide Number Placeholder 3"/>
          <p:cNvSpPr>
            <a:spLocks noGrp="1"/>
          </p:cNvSpPr>
          <p:nvPr>
            <p:ph type="sldNum" sz="quarter" idx="5"/>
          </p:nvPr>
        </p:nvSpPr>
        <p:spPr/>
        <p:txBody>
          <a:bodyPr/>
          <a:lstStyle/>
          <a:p>
            <a:fld id="{AC8DBC49-6730-0B4A-B27C-BC59BAB4F0C7}" type="slidenum">
              <a:rPr lang="en-JP" smtClean="0"/>
              <a:t>17</a:t>
            </a:fld>
            <a:endParaRPr lang="en-JP"/>
          </a:p>
        </p:txBody>
      </p:sp>
    </p:spTree>
    <p:extLst>
      <p:ext uri="{BB962C8B-B14F-4D97-AF65-F5344CB8AC3E}">
        <p14:creationId xmlns:p14="http://schemas.microsoft.com/office/powerpoint/2010/main" val="2490506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JP" dirty="0"/>
              <a:t>Our simple empirical specification is as follows. </a:t>
            </a:r>
          </a:p>
          <a:p>
            <a:pPr marL="171450" indent="-171450">
              <a:buFont typeface="Arial" panose="020B0604020202020204" pitchFamily="34" charset="0"/>
              <a:buChar char="•"/>
            </a:pPr>
            <a:r>
              <a:rPr lang="en-JP" dirty="0"/>
              <a:t>On the left hand side of the equation if our outome variable : either the GDP growth rate in 2020 or the Covid-19-related deaths per million in 2020. </a:t>
            </a:r>
          </a:p>
          <a:p>
            <a:pPr marL="171450" indent="-171450">
              <a:buFont typeface="Arial" panose="020B0604020202020204" pitchFamily="34" charset="0"/>
              <a:buChar char="•"/>
            </a:pPr>
            <a:r>
              <a:rPr lang="en-JP" dirty="0"/>
              <a:t>Our main explanatory variable is the level of democracy captured by the democracy index by Freedom House. </a:t>
            </a:r>
          </a:p>
          <a:p>
            <a:pPr marL="171450" indent="-171450">
              <a:buFont typeface="Arial" panose="020B0604020202020204" pitchFamily="34" charset="0"/>
              <a:buChar char="•"/>
            </a:pPr>
            <a:r>
              <a:rPr lang="en-JP" dirty="0"/>
              <a:t>We also include controls for other country characteristics that could also determine outcomes in 2020. These are latitude, </a:t>
            </a:r>
          </a:p>
        </p:txBody>
      </p:sp>
      <p:sp>
        <p:nvSpPr>
          <p:cNvPr id="4" name="Slide Number Placeholder 3"/>
          <p:cNvSpPr>
            <a:spLocks noGrp="1"/>
          </p:cNvSpPr>
          <p:nvPr>
            <p:ph type="sldNum" sz="quarter" idx="5"/>
          </p:nvPr>
        </p:nvSpPr>
        <p:spPr/>
        <p:txBody>
          <a:bodyPr/>
          <a:lstStyle/>
          <a:p>
            <a:fld id="{AC8DBC49-6730-0B4A-B27C-BC59BAB4F0C7}" type="slidenum">
              <a:rPr lang="en-JP" smtClean="0"/>
              <a:t>18</a:t>
            </a:fld>
            <a:endParaRPr lang="en-JP"/>
          </a:p>
        </p:txBody>
      </p:sp>
    </p:spTree>
    <p:extLst>
      <p:ext uri="{BB962C8B-B14F-4D97-AF65-F5344CB8AC3E}">
        <p14:creationId xmlns:p14="http://schemas.microsoft.com/office/powerpoint/2010/main" val="29034802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JP" dirty="0"/>
              <a:t>Our OLS regression results, as captured by the blue regresison line, shows that higher levels of democracy correspond to more deaths from Covid-19. </a:t>
            </a:r>
          </a:p>
        </p:txBody>
      </p:sp>
      <p:sp>
        <p:nvSpPr>
          <p:cNvPr id="4" name="Slide Number Placeholder 3"/>
          <p:cNvSpPr>
            <a:spLocks noGrp="1"/>
          </p:cNvSpPr>
          <p:nvPr>
            <p:ph type="sldNum" sz="quarter" idx="5"/>
          </p:nvPr>
        </p:nvSpPr>
        <p:spPr/>
        <p:txBody>
          <a:bodyPr/>
          <a:lstStyle/>
          <a:p>
            <a:fld id="{AC8DBC49-6730-0B4A-B27C-BC59BAB4F0C7}" type="slidenum">
              <a:rPr lang="en-JP" smtClean="0"/>
              <a:t>19</a:t>
            </a:fld>
            <a:endParaRPr lang="en-JP"/>
          </a:p>
        </p:txBody>
      </p:sp>
    </p:spTree>
    <p:extLst>
      <p:ext uri="{BB962C8B-B14F-4D97-AF65-F5344CB8AC3E}">
        <p14:creationId xmlns:p14="http://schemas.microsoft.com/office/powerpoint/2010/main" val="33083029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JP" dirty="0"/>
              <a:t>This observation is supported by our OLS regression result. This blue line is the fitted OLS regression line that we get with a regression of the democracy index against the GDP growth rate that weights each country by GDP size. The shaded area is the 95% confidence interval. </a:t>
            </a:r>
          </a:p>
          <a:p>
            <a:endParaRPr lang="en-JP" dirty="0"/>
          </a:p>
          <a:p>
            <a:endParaRPr lang="en-JP" dirty="0"/>
          </a:p>
        </p:txBody>
      </p:sp>
      <p:sp>
        <p:nvSpPr>
          <p:cNvPr id="4" name="Slide Number Placeholder 3"/>
          <p:cNvSpPr>
            <a:spLocks noGrp="1"/>
          </p:cNvSpPr>
          <p:nvPr>
            <p:ph type="sldNum" sz="quarter" idx="5"/>
          </p:nvPr>
        </p:nvSpPr>
        <p:spPr/>
        <p:txBody>
          <a:bodyPr/>
          <a:lstStyle/>
          <a:p>
            <a:fld id="{AC8DBC49-6730-0B4A-B27C-BC59BAB4F0C7}" type="slidenum">
              <a:rPr lang="en-JP" smtClean="0"/>
              <a:t>20</a:t>
            </a:fld>
            <a:endParaRPr lang="en-JP"/>
          </a:p>
        </p:txBody>
      </p:sp>
    </p:spTree>
    <p:extLst>
      <p:ext uri="{BB962C8B-B14F-4D97-AF65-F5344CB8AC3E}">
        <p14:creationId xmlns:p14="http://schemas.microsoft.com/office/powerpoint/2010/main" val="32295214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JP" dirty="0"/>
              <a:t>Our OLS regression results, as captured by the blue regresison line, shows that higher levels of democracy correspond to more deaths from Covid-19. </a:t>
            </a:r>
          </a:p>
        </p:txBody>
      </p:sp>
      <p:sp>
        <p:nvSpPr>
          <p:cNvPr id="4" name="Slide Number Placeholder 3"/>
          <p:cNvSpPr>
            <a:spLocks noGrp="1"/>
          </p:cNvSpPr>
          <p:nvPr>
            <p:ph type="sldNum" sz="quarter" idx="5"/>
          </p:nvPr>
        </p:nvSpPr>
        <p:spPr/>
        <p:txBody>
          <a:bodyPr/>
          <a:lstStyle/>
          <a:p>
            <a:fld id="{AC8DBC49-6730-0B4A-B27C-BC59BAB4F0C7}" type="slidenum">
              <a:rPr lang="en-JP" smtClean="0"/>
              <a:t>2</a:t>
            </a:fld>
            <a:endParaRPr lang="en-JP"/>
          </a:p>
        </p:txBody>
      </p:sp>
    </p:spTree>
    <p:extLst>
      <p:ext uri="{BB962C8B-B14F-4D97-AF65-F5344CB8AC3E}">
        <p14:creationId xmlns:p14="http://schemas.microsoft.com/office/powerpoint/2010/main" val="36002739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JP" dirty="0"/>
              <a:t>This observation is supported by our OLS regression result. This blue line is the fitted OLS regression line that we get with a regression of the democracy index against the GDP growth rate that weights each country by GDP size. The shaded area is the 95% confidence interval. </a:t>
            </a:r>
          </a:p>
          <a:p>
            <a:endParaRPr lang="en-JP" dirty="0"/>
          </a:p>
          <a:p>
            <a:endParaRPr lang="en-JP" dirty="0"/>
          </a:p>
        </p:txBody>
      </p:sp>
      <p:sp>
        <p:nvSpPr>
          <p:cNvPr id="4" name="Slide Number Placeholder 3"/>
          <p:cNvSpPr>
            <a:spLocks noGrp="1"/>
          </p:cNvSpPr>
          <p:nvPr>
            <p:ph type="sldNum" sz="quarter" idx="5"/>
          </p:nvPr>
        </p:nvSpPr>
        <p:spPr/>
        <p:txBody>
          <a:bodyPr/>
          <a:lstStyle/>
          <a:p>
            <a:fld id="{AC8DBC49-6730-0B4A-B27C-BC59BAB4F0C7}" type="slidenum">
              <a:rPr lang="en-JP" smtClean="0"/>
              <a:t>21</a:t>
            </a:fld>
            <a:endParaRPr lang="en-JP"/>
          </a:p>
        </p:txBody>
      </p:sp>
    </p:spTree>
    <p:extLst>
      <p:ext uri="{BB962C8B-B14F-4D97-AF65-F5344CB8AC3E}">
        <p14:creationId xmlns:p14="http://schemas.microsoft.com/office/powerpoint/2010/main" val="4095590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We cannot interpret the observed OLS relationship as causal, however, because there are likely to be many omitted determinants of outcomes that also correlate with democracies.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Hence, to identify the causal effect of democracy, we adopt five instruments to conduct instrumental variables analysis. Now, we describe these instruments and our empirical strategy in more detail. </a:t>
            </a:r>
            <a:endParaRPr lang="en-US" dirty="0"/>
          </a:p>
          <a:p>
            <a:endParaRPr lang="en-JP" dirty="0"/>
          </a:p>
        </p:txBody>
      </p:sp>
      <p:sp>
        <p:nvSpPr>
          <p:cNvPr id="4" name="Slide Number Placeholder 3"/>
          <p:cNvSpPr>
            <a:spLocks noGrp="1"/>
          </p:cNvSpPr>
          <p:nvPr>
            <p:ph type="sldNum" sz="quarter" idx="5"/>
          </p:nvPr>
        </p:nvSpPr>
        <p:spPr/>
        <p:txBody>
          <a:bodyPr/>
          <a:lstStyle/>
          <a:p>
            <a:fld id="{AC8DBC49-6730-0B4A-B27C-BC59BAB4F0C7}" type="slidenum">
              <a:rPr lang="en-JP" smtClean="0"/>
              <a:t>22</a:t>
            </a:fld>
            <a:endParaRPr lang="en-JP"/>
          </a:p>
        </p:txBody>
      </p:sp>
    </p:spTree>
    <p:extLst>
      <p:ext uri="{BB962C8B-B14F-4D97-AF65-F5344CB8AC3E}">
        <p14:creationId xmlns:p14="http://schemas.microsoft.com/office/powerpoint/2010/main" val="22011139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JP" dirty="0"/>
              <a:t>Our empirical specification is as follows: </a:t>
            </a:r>
          </a:p>
          <a:p>
            <a:pPr marL="171450" indent="-171450">
              <a:buFont typeface="Arial" panose="020B0604020202020204" pitchFamily="34" charset="0"/>
              <a:buChar char="•"/>
            </a:pPr>
            <a:r>
              <a:rPr lang="en-JP" dirty="0"/>
              <a:t>The equation at the top, which is our second-stage equation, is the same as our OLS equation, where we have Covid-19 outcomes on the left side, and our main explanatory variable, democracy levels, on the right hand side. </a:t>
            </a:r>
          </a:p>
          <a:p>
            <a:pPr marL="171450" indent="-171450">
              <a:buFont typeface="Arial" panose="020B0604020202020204" pitchFamily="34" charset="0"/>
              <a:buChar char="•"/>
            </a:pPr>
            <a:r>
              <a:rPr lang="en-JP" dirty="0"/>
              <a:t>The difference now is that, since democracy is far from randomly assigned, we introduce a first-stage equation that has democracy as the outcome variable and instruments for political regimes, captured by Z, as the main explanatory variable. </a:t>
            </a:r>
          </a:p>
        </p:txBody>
      </p:sp>
      <p:sp>
        <p:nvSpPr>
          <p:cNvPr id="4" name="Slide Number Placeholder 3"/>
          <p:cNvSpPr>
            <a:spLocks noGrp="1"/>
          </p:cNvSpPr>
          <p:nvPr>
            <p:ph type="sldNum" sz="quarter" idx="5"/>
          </p:nvPr>
        </p:nvSpPr>
        <p:spPr/>
        <p:txBody>
          <a:bodyPr/>
          <a:lstStyle/>
          <a:p>
            <a:fld id="{AC8DBC49-6730-0B4A-B27C-BC59BAB4F0C7}" type="slidenum">
              <a:rPr lang="en-JP" smtClean="0"/>
              <a:t>23</a:t>
            </a:fld>
            <a:endParaRPr lang="en-JP"/>
          </a:p>
        </p:txBody>
      </p:sp>
    </p:spTree>
    <p:extLst>
      <p:ext uri="{BB962C8B-B14F-4D97-AF65-F5344CB8AC3E}">
        <p14:creationId xmlns:p14="http://schemas.microsoft.com/office/powerpoint/2010/main" val="160479702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JP" dirty="0">
                <a:solidFill>
                  <a:schemeClr val="accent1"/>
                </a:solidFill>
              </a:rPr>
              <a:t>So what kind of instruments actually exist? In our paper, we adopt five instrumental variable strategies that considers several centuries of world history. We use these with the expectation that they work as robustness checks against each other. </a:t>
            </a:r>
          </a:p>
          <a:p>
            <a:pPr marL="0" indent="0">
              <a:buNone/>
            </a:pPr>
            <a:endParaRPr lang="en-JP" dirty="0">
              <a:solidFill>
                <a:schemeClr val="accent1"/>
              </a:solidFill>
            </a:endParaRPr>
          </a:p>
          <a:p>
            <a:pPr marL="0" indent="0">
              <a:buNone/>
            </a:pPr>
            <a:r>
              <a:rPr lang="en-JP" dirty="0">
                <a:solidFill>
                  <a:schemeClr val="accent1"/>
                </a:solidFill>
              </a:rPr>
              <a:t>Five instrumental variables strategies:</a:t>
            </a:r>
          </a:p>
          <a:p>
            <a:pPr marL="514350" indent="-514350">
              <a:buFont typeface="+mj-lt"/>
              <a:buAutoNum type="arabicPeriod"/>
            </a:pPr>
            <a:r>
              <a:rPr lang="en-JP" dirty="0">
                <a:solidFill>
                  <a:schemeClr val="accent4"/>
                </a:solidFill>
              </a:rPr>
              <a:t>European settler mortality</a:t>
            </a:r>
          </a:p>
          <a:p>
            <a:pPr marL="514350" indent="-514350">
              <a:buFont typeface="+mj-lt"/>
              <a:buAutoNum type="arabicPeriod"/>
            </a:pPr>
            <a:r>
              <a:rPr lang="en-JP" dirty="0">
                <a:solidFill>
                  <a:schemeClr val="accent4"/>
                </a:solidFill>
              </a:rPr>
              <a:t>Fraction speaking English or European, and the Frankel-Romer trade share</a:t>
            </a:r>
          </a:p>
          <a:p>
            <a:pPr marL="514350" indent="-514350">
              <a:buFont typeface="+mj-lt"/>
              <a:buAutoNum type="arabicPeriod"/>
            </a:pPr>
            <a:r>
              <a:rPr lang="en-JP" dirty="0">
                <a:solidFill>
                  <a:schemeClr val="accent4"/>
                </a:solidFill>
              </a:rPr>
              <a:t>Legal origin</a:t>
            </a:r>
          </a:p>
          <a:p>
            <a:pPr marL="514350" indent="-514350">
              <a:buFont typeface="+mj-lt"/>
              <a:buAutoNum type="arabicPeriod"/>
            </a:pPr>
            <a:r>
              <a:rPr lang="en-JP" dirty="0">
                <a:solidFill>
                  <a:schemeClr val="accent4"/>
                </a:solidFill>
              </a:rPr>
              <a:t>Availability of crops and minerals</a:t>
            </a:r>
          </a:p>
          <a:p>
            <a:pPr marL="514350" indent="-514350">
              <a:buFont typeface="+mj-lt"/>
              <a:buAutoNum type="arabicPeriod"/>
            </a:pPr>
            <a:r>
              <a:rPr lang="en-JP" dirty="0">
                <a:solidFill>
                  <a:schemeClr val="accent4"/>
                </a:solidFill>
              </a:rPr>
              <a:t>Past population density</a:t>
            </a:r>
          </a:p>
          <a:p>
            <a:endParaRPr lang="en-JP"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These IVs help identify the effects of political institutions by tracing back their origins to geographical and his- </a:t>
            </a:r>
            <a:r>
              <a:rPr lang="en-US" sz="1200" kern="1200" dirty="0" err="1">
                <a:solidFill>
                  <a:schemeClr val="tx1"/>
                </a:solidFill>
                <a:effectLst/>
                <a:latin typeface="+mn-lt"/>
                <a:ea typeface="+mn-ea"/>
                <a:cs typeface="+mn-cs"/>
              </a:rPr>
              <a:t>torical</a:t>
            </a:r>
            <a:r>
              <a:rPr lang="en-US" sz="1200" kern="1200" dirty="0">
                <a:solidFill>
                  <a:schemeClr val="tx1"/>
                </a:solidFill>
                <a:effectLst/>
                <a:latin typeface="+mn-lt"/>
                <a:ea typeface="+mn-ea"/>
                <a:cs typeface="+mn-cs"/>
              </a:rPr>
              <a:t> determinants such as the feasibility and incentives of colonial powers to invest in institution-building, the origin of the legal institution, and natural resource endowments. Indeed, first-stage regressions show that several of these IVs are significant drivers of the cross-country variation in today’s democracy levels. </a:t>
            </a:r>
            <a:endParaRPr lang="en-US" dirty="0">
              <a:effectLst/>
            </a:endParaRPr>
          </a:p>
          <a:p>
            <a:endParaRPr lang="en-JP" dirty="0"/>
          </a:p>
        </p:txBody>
      </p:sp>
      <p:sp>
        <p:nvSpPr>
          <p:cNvPr id="4" name="Slide Number Placeholder 3"/>
          <p:cNvSpPr>
            <a:spLocks noGrp="1"/>
          </p:cNvSpPr>
          <p:nvPr>
            <p:ph type="sldNum" sz="quarter" idx="5"/>
          </p:nvPr>
        </p:nvSpPr>
        <p:spPr/>
        <p:txBody>
          <a:bodyPr/>
          <a:lstStyle/>
          <a:p>
            <a:fld id="{AC8DBC49-6730-0B4A-B27C-BC59BAB4F0C7}" type="slidenum">
              <a:rPr lang="en-JP" smtClean="0"/>
              <a:t>24</a:t>
            </a:fld>
            <a:endParaRPr lang="en-JP"/>
          </a:p>
        </p:txBody>
      </p:sp>
    </p:spTree>
    <p:extLst>
      <p:ext uri="{BB962C8B-B14F-4D97-AF65-F5344CB8AC3E}">
        <p14:creationId xmlns:p14="http://schemas.microsoft.com/office/powerpoint/2010/main" val="348733143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JP" dirty="0"/>
              <a:t>First suggested by Acemoglu, Johnson, and Robinson (2001) as an instrument for political and social institutions.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JP" dirty="0"/>
              <a:t>Mortality rate of soldiers, bishops, and sailors stationed in the colonies between the seventeenth and nineteenth centuries. </a:t>
            </a:r>
          </a:p>
          <a:p>
            <a:pPr marL="171450" indent="-171450">
              <a:buFont typeface="Arial" panose="020B0604020202020204" pitchFamily="34" charset="0"/>
              <a:buChar char="•"/>
            </a:pPr>
            <a:endParaRPr lang="en-JP" dirty="0"/>
          </a:p>
        </p:txBody>
      </p:sp>
      <p:sp>
        <p:nvSpPr>
          <p:cNvPr id="4" name="Slide Number Placeholder 3"/>
          <p:cNvSpPr>
            <a:spLocks noGrp="1"/>
          </p:cNvSpPr>
          <p:nvPr>
            <p:ph type="sldNum" sz="quarter" idx="5"/>
          </p:nvPr>
        </p:nvSpPr>
        <p:spPr/>
        <p:txBody>
          <a:bodyPr/>
          <a:lstStyle/>
          <a:p>
            <a:fld id="{AC8DBC49-6730-0B4A-B27C-BC59BAB4F0C7}" type="slidenum">
              <a:rPr lang="en-JP" smtClean="0"/>
              <a:t>25</a:t>
            </a:fld>
            <a:endParaRPr lang="en-JP"/>
          </a:p>
        </p:txBody>
      </p:sp>
    </p:spTree>
    <p:extLst>
      <p:ext uri="{BB962C8B-B14F-4D97-AF65-F5344CB8AC3E}">
        <p14:creationId xmlns:p14="http://schemas.microsoft.com/office/powerpoint/2010/main" val="72090431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JP" dirty="0"/>
              <a:t>Their line of reasoning to justify this instrument is the following:</a:t>
            </a:r>
          </a:p>
          <a:p>
            <a:pPr marL="628650" lvl="1" indent="-171450">
              <a:buFont typeface="Arial" panose="020B0604020202020204" pitchFamily="34" charset="0"/>
              <a:buChar char="•"/>
            </a:pPr>
            <a:r>
              <a:rPr lang="en-JP" dirty="0"/>
              <a:t>european settler mortality rates were used by European colonizers to decide on their colonial policy. </a:t>
            </a:r>
          </a:p>
          <a:p>
            <a:pPr marL="628650" lvl="1" indent="-171450">
              <a:buFont typeface="Arial" panose="020B0604020202020204" pitchFamily="34" charset="0"/>
              <a:buChar char="•"/>
            </a:pPr>
            <a:r>
              <a:rPr lang="en-JP" dirty="0"/>
              <a:t>Where they observed low mortality rates, they wanted to settle, since it was safer for them. Where they observed higher mortality rates, they did not want to settle. </a:t>
            </a:r>
          </a:p>
          <a:p>
            <a:pPr marL="628650" lvl="1" indent="-171450">
              <a:buFont typeface="Arial" panose="020B0604020202020204" pitchFamily="34" charset="0"/>
              <a:buChar char="•"/>
            </a:pPr>
            <a:r>
              <a:rPr lang="en-JP" dirty="0"/>
              <a:t>The fact that Europeans did not want to and did not settle meant that colonizers would make colonial institutions solely for the sake of extracting natural resources from that colony and transfer it to the themselves. This resulted in more extractive colonial institutions that did not protect individual liberties or provide checks against power. </a:t>
            </a:r>
          </a:p>
          <a:p>
            <a:pPr marL="628650" lvl="1" indent="-171450">
              <a:buFont typeface="Arial" panose="020B0604020202020204" pitchFamily="34" charset="0"/>
              <a:buChar char="•"/>
            </a:pPr>
            <a:r>
              <a:rPr lang="en-JP" dirty="0"/>
              <a:t>Then, the effect of these colonial institutions persist to the present, and lead to less democratic institutions. </a:t>
            </a:r>
          </a:p>
        </p:txBody>
      </p:sp>
      <p:sp>
        <p:nvSpPr>
          <p:cNvPr id="4" name="Slide Number Placeholder 3"/>
          <p:cNvSpPr>
            <a:spLocks noGrp="1"/>
          </p:cNvSpPr>
          <p:nvPr>
            <p:ph type="sldNum" sz="quarter" idx="5"/>
          </p:nvPr>
        </p:nvSpPr>
        <p:spPr/>
        <p:txBody>
          <a:bodyPr/>
          <a:lstStyle/>
          <a:p>
            <a:fld id="{AC8DBC49-6730-0B4A-B27C-BC59BAB4F0C7}" type="slidenum">
              <a:rPr lang="en-JP" smtClean="0"/>
              <a:t>26</a:t>
            </a:fld>
            <a:endParaRPr lang="en-JP"/>
          </a:p>
        </p:txBody>
      </p:sp>
    </p:spTree>
    <p:extLst>
      <p:ext uri="{BB962C8B-B14F-4D97-AF65-F5344CB8AC3E}">
        <p14:creationId xmlns:p14="http://schemas.microsoft.com/office/powerpoint/2010/main" val="58592336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JP" dirty="0"/>
              <a:t>This historic interpretation can be confirmed directly in our data, where higher European settler mortality rates is significanlt associzted with lower levels of democracy today. </a:t>
            </a:r>
          </a:p>
        </p:txBody>
      </p:sp>
      <p:sp>
        <p:nvSpPr>
          <p:cNvPr id="4" name="Slide Number Placeholder 3"/>
          <p:cNvSpPr>
            <a:spLocks noGrp="1"/>
          </p:cNvSpPr>
          <p:nvPr>
            <p:ph type="sldNum" sz="quarter" idx="5"/>
          </p:nvPr>
        </p:nvSpPr>
        <p:spPr/>
        <p:txBody>
          <a:bodyPr/>
          <a:lstStyle/>
          <a:p>
            <a:fld id="{AC8DBC49-6730-0B4A-B27C-BC59BAB4F0C7}" type="slidenum">
              <a:rPr lang="en-JP" smtClean="0"/>
              <a:t>27</a:t>
            </a:fld>
            <a:endParaRPr lang="en-JP"/>
          </a:p>
        </p:txBody>
      </p:sp>
    </p:spTree>
    <p:extLst>
      <p:ext uri="{BB962C8B-B14F-4D97-AF65-F5344CB8AC3E}">
        <p14:creationId xmlns:p14="http://schemas.microsoft.com/office/powerpoint/2010/main" val="400005231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JP" dirty="0"/>
              <a:t>Our second instrumental variables strategy uses a set of three instruments proposed by Hall and Jones that consist of the fraction speaking English or European, and the Frankel-Romer trade share. </a:t>
            </a:r>
          </a:p>
          <a:p>
            <a:pPr marL="171450" indent="-171450">
              <a:buFont typeface="Arial" panose="020B0604020202020204" pitchFamily="34" charset="0"/>
              <a:buChar char="•"/>
            </a:pPr>
            <a:r>
              <a:rPr lang="en-JP" dirty="0"/>
              <a:t>The fraction speaking English or European is the fraction of a country’s population speaking English or a major Western European language (French, German, Portuguese, or Spanish) as a mother tongue in 1992. </a:t>
            </a:r>
          </a:p>
          <a:p>
            <a:pPr marL="171450" indent="-171450">
              <a:buFont typeface="Arial" panose="020B0604020202020204" pitchFamily="34" charset="0"/>
              <a:buChar char="•"/>
            </a:pPr>
            <a:r>
              <a:rPr lang="en-JP" dirty="0"/>
              <a:t>The Frankel-Romer trade share is the predicted share of each country’s economy occupied by international trade, based on the gravity model. Put simply, this gravity model considers a country’s geographic characteristics, such as </a:t>
            </a:r>
            <a:r>
              <a:rPr lang="en-JP" b="0" dirty="0"/>
              <a:t>its distance from neighboring countries to estimate how susceptible a country’s geography is to international trade.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JP" dirty="0"/>
              <a:t>But how are these valid instruments? </a:t>
            </a:r>
          </a:p>
          <a:p>
            <a:pPr marL="171450" indent="-171450">
              <a:buFont typeface="Arial" panose="020B0604020202020204" pitchFamily="34" charset="0"/>
              <a:buChar char="•"/>
            </a:pPr>
            <a:endParaRPr lang="en-JP" dirty="0"/>
          </a:p>
        </p:txBody>
      </p:sp>
      <p:sp>
        <p:nvSpPr>
          <p:cNvPr id="4" name="Slide Number Placeholder 3"/>
          <p:cNvSpPr>
            <a:spLocks noGrp="1"/>
          </p:cNvSpPr>
          <p:nvPr>
            <p:ph type="sldNum" sz="quarter" idx="5"/>
          </p:nvPr>
        </p:nvSpPr>
        <p:spPr/>
        <p:txBody>
          <a:bodyPr/>
          <a:lstStyle/>
          <a:p>
            <a:fld id="{AC8DBC49-6730-0B4A-B27C-BC59BAB4F0C7}" type="slidenum">
              <a:rPr lang="en-JP" smtClean="0"/>
              <a:t>28</a:t>
            </a:fld>
            <a:endParaRPr lang="en-JP"/>
          </a:p>
        </p:txBody>
      </p:sp>
    </p:spTree>
    <p:extLst>
      <p:ext uri="{BB962C8B-B14F-4D97-AF65-F5344CB8AC3E}">
        <p14:creationId xmlns:p14="http://schemas.microsoft.com/office/powerpoint/2010/main" val="347906622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JP" dirty="0"/>
              <a:t>First, lets think about the fraction speaking European. </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A major feature of world history is the spread of Western European influence. This influence created an institutional and cultural background conducive to Western democracy. The language variables act proxies for such Western influence. </a:t>
            </a:r>
            <a:endParaRPr lang="en-US" dirty="0"/>
          </a:p>
          <a:p>
            <a:endParaRPr lang="en-JP" dirty="0"/>
          </a:p>
        </p:txBody>
      </p:sp>
      <p:sp>
        <p:nvSpPr>
          <p:cNvPr id="4" name="Slide Number Placeholder 3"/>
          <p:cNvSpPr>
            <a:spLocks noGrp="1"/>
          </p:cNvSpPr>
          <p:nvPr>
            <p:ph type="sldNum" sz="quarter" idx="5"/>
          </p:nvPr>
        </p:nvSpPr>
        <p:spPr/>
        <p:txBody>
          <a:bodyPr/>
          <a:lstStyle/>
          <a:p>
            <a:fld id="{AC8DBC49-6730-0B4A-B27C-BC59BAB4F0C7}" type="slidenum">
              <a:rPr lang="en-JP" smtClean="0"/>
              <a:t>29</a:t>
            </a:fld>
            <a:endParaRPr lang="en-JP"/>
          </a:p>
        </p:txBody>
      </p:sp>
    </p:spTree>
    <p:extLst>
      <p:ext uri="{BB962C8B-B14F-4D97-AF65-F5344CB8AC3E}">
        <p14:creationId xmlns:p14="http://schemas.microsoft.com/office/powerpoint/2010/main" val="18483955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JP" dirty="0"/>
              <a:t>First, lets think about the fraction speaking European. </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A major feature of world history is the spread of Western European influence. This influence created an institutional and cultural background conducive to Western democracy. The language variables act proxies for such Western influence.</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Indeed, we can confirm in our data that higher fractions of the population speaking European correspond to higher levels of democracy today.  </a:t>
            </a:r>
            <a:endParaRPr lang="en-US" dirty="0"/>
          </a:p>
          <a:p>
            <a:endParaRPr lang="en-JP" dirty="0"/>
          </a:p>
        </p:txBody>
      </p:sp>
      <p:sp>
        <p:nvSpPr>
          <p:cNvPr id="4" name="Slide Number Placeholder 3"/>
          <p:cNvSpPr>
            <a:spLocks noGrp="1"/>
          </p:cNvSpPr>
          <p:nvPr>
            <p:ph type="sldNum" sz="quarter" idx="5"/>
          </p:nvPr>
        </p:nvSpPr>
        <p:spPr/>
        <p:txBody>
          <a:bodyPr/>
          <a:lstStyle/>
          <a:p>
            <a:fld id="{AC8DBC49-6730-0B4A-B27C-BC59BAB4F0C7}" type="slidenum">
              <a:rPr lang="en-JP" smtClean="0"/>
              <a:t>30</a:t>
            </a:fld>
            <a:endParaRPr lang="en-JP"/>
          </a:p>
        </p:txBody>
      </p:sp>
    </p:spTree>
    <p:extLst>
      <p:ext uri="{BB962C8B-B14F-4D97-AF65-F5344CB8AC3E}">
        <p14:creationId xmlns:p14="http://schemas.microsoft.com/office/powerpoint/2010/main" val="14045055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JP" dirty="0"/>
              <a:t>This observation is supported by our OLS regression result. This blue line is the fitted OLS regression line that we get with a regression of the democracy index against the GDP growth rate that weights each country by GDP size. The shaded area is the 95% confidence interval. </a:t>
            </a:r>
          </a:p>
          <a:p>
            <a:endParaRPr lang="en-JP" dirty="0"/>
          </a:p>
          <a:p>
            <a:endParaRPr lang="en-JP" dirty="0"/>
          </a:p>
        </p:txBody>
      </p:sp>
      <p:sp>
        <p:nvSpPr>
          <p:cNvPr id="4" name="Slide Number Placeholder 3"/>
          <p:cNvSpPr>
            <a:spLocks noGrp="1"/>
          </p:cNvSpPr>
          <p:nvPr>
            <p:ph type="sldNum" sz="quarter" idx="5"/>
          </p:nvPr>
        </p:nvSpPr>
        <p:spPr/>
        <p:txBody>
          <a:bodyPr/>
          <a:lstStyle/>
          <a:p>
            <a:fld id="{AC8DBC49-6730-0B4A-B27C-BC59BAB4F0C7}" type="slidenum">
              <a:rPr lang="en-JP" smtClean="0"/>
              <a:t>3</a:t>
            </a:fld>
            <a:endParaRPr lang="en-JP"/>
          </a:p>
        </p:txBody>
      </p:sp>
    </p:spTree>
    <p:extLst>
      <p:ext uri="{BB962C8B-B14F-4D97-AF65-F5344CB8AC3E}">
        <p14:creationId xmlns:p14="http://schemas.microsoft.com/office/powerpoint/2010/main" val="223607117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JP" dirty="0"/>
              <a:t>For the Frankel-Romer trade share, as I mentioned, this trade share gives a score of how conducive a country’s geography is to international trade. Moreover, such ease of international trade is associated with the development of political institutions and rule-making that allow for trade. </a:t>
            </a:r>
          </a:p>
        </p:txBody>
      </p:sp>
      <p:sp>
        <p:nvSpPr>
          <p:cNvPr id="4" name="Slide Number Placeholder 3"/>
          <p:cNvSpPr>
            <a:spLocks noGrp="1"/>
          </p:cNvSpPr>
          <p:nvPr>
            <p:ph type="sldNum" sz="quarter" idx="5"/>
          </p:nvPr>
        </p:nvSpPr>
        <p:spPr/>
        <p:txBody>
          <a:bodyPr/>
          <a:lstStyle/>
          <a:p>
            <a:fld id="{AC8DBC49-6730-0B4A-B27C-BC59BAB4F0C7}" type="slidenum">
              <a:rPr lang="en-JP" smtClean="0"/>
              <a:t>31</a:t>
            </a:fld>
            <a:endParaRPr lang="en-JP"/>
          </a:p>
        </p:txBody>
      </p:sp>
    </p:spTree>
    <p:extLst>
      <p:ext uri="{BB962C8B-B14F-4D97-AF65-F5344CB8AC3E}">
        <p14:creationId xmlns:p14="http://schemas.microsoft.com/office/powerpoint/2010/main" val="305609684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JP" dirty="0"/>
              <a:t>Our third instrument is legal origin, suggested by LapPorta, Shleifer, and Vishny. </a:t>
            </a:r>
          </a:p>
          <a:p>
            <a:pPr marL="171450" indent="-171450">
              <a:buFont typeface="Arial" panose="020B0604020202020204" pitchFamily="34" charset="0"/>
              <a:buChar char="•"/>
            </a:pPr>
            <a:r>
              <a:rPr lang="en-JP" dirty="0"/>
              <a:t>These are dummy variables that are turned on if the country’s legal origin is English, French, or German. </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Why are these valid instruments? </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Many countries derived their legal systems from colonization by one of these European powers. </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Such legal origin determined the general legal infrastructure and influenced how the law protects civil liberties and political rights today, which is significantly correlated with political regimes. </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By having separate dummies for legal origin, we allow them to have varying effects on political institutions today. 	</a:t>
            </a:r>
            <a:endParaRPr lang="en-US" dirty="0"/>
          </a:p>
          <a:p>
            <a:pPr marL="171450" indent="-171450">
              <a:buFont typeface="Arial" panose="020B0604020202020204" pitchFamily="34" charset="0"/>
              <a:buChar char="•"/>
            </a:pPr>
            <a:endParaRPr lang="en-JP" dirty="0"/>
          </a:p>
        </p:txBody>
      </p:sp>
      <p:sp>
        <p:nvSpPr>
          <p:cNvPr id="4" name="Slide Number Placeholder 3"/>
          <p:cNvSpPr>
            <a:spLocks noGrp="1"/>
          </p:cNvSpPr>
          <p:nvPr>
            <p:ph type="sldNum" sz="quarter" idx="5"/>
          </p:nvPr>
        </p:nvSpPr>
        <p:spPr/>
        <p:txBody>
          <a:bodyPr/>
          <a:lstStyle/>
          <a:p>
            <a:fld id="{AC8DBC49-6730-0B4A-B27C-BC59BAB4F0C7}" type="slidenum">
              <a:rPr lang="en-JP" smtClean="0"/>
              <a:t>32</a:t>
            </a:fld>
            <a:endParaRPr lang="en-JP"/>
          </a:p>
        </p:txBody>
      </p:sp>
    </p:spTree>
    <p:extLst>
      <p:ext uri="{BB962C8B-B14F-4D97-AF65-F5344CB8AC3E}">
        <p14:creationId xmlns:p14="http://schemas.microsoft.com/office/powerpoint/2010/main" val="316607705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JP" dirty="0"/>
              <a:t>Our forth instrument is the availability of crops and minerals, suggested by Easterly and Levine.</a:t>
            </a:r>
          </a:p>
          <a:p>
            <a:pPr marL="171450" indent="-171450">
              <a:buFont typeface="Arial" panose="020B0604020202020204" pitchFamily="34" charset="0"/>
              <a:buChar char="•"/>
            </a:pPr>
            <a:r>
              <a:rPr lang="en-JP" dirty="0"/>
              <a:t>These are dummy variables for whether a country produced</a:t>
            </a:r>
            <a:r>
              <a:rPr lang="en-US" dirty="0"/>
              <a:t> or mined</a:t>
            </a:r>
            <a:r>
              <a:rPr lang="en-JP" dirty="0"/>
              <a:t> a particular commodity in 1990. </a:t>
            </a:r>
          </a:p>
          <a:p>
            <a:pPr marL="628650" lvl="1" indent="-171450">
              <a:buFont typeface="Arial" panose="020B0604020202020204" pitchFamily="34" charset="0"/>
              <a:buChar char="•"/>
            </a:pPr>
            <a:r>
              <a:rPr lang="en-JP" dirty="0"/>
              <a:t>These commodities are bananas, coffee, maize, millet, rice, rubber, sugarcane, and wheat. </a:t>
            </a:r>
          </a:p>
          <a:p>
            <a:pPr marL="171450" lvl="0" indent="-171450">
              <a:buFont typeface="Arial" panose="020B0604020202020204" pitchFamily="34" charset="0"/>
              <a:buChar char="•"/>
            </a:pPr>
            <a:r>
              <a:rPr lang="en-JP" dirty="0"/>
              <a:t>These act as valid instruments because, according to historians such as Engermann and Sokoloff, certain commodities encouraged or discouraged economies </a:t>
            </a:r>
            <a:r>
              <a:rPr lang="en-JP" b="0" dirty="0"/>
              <a:t>of scale and the use of slave labor, which led to more inclusive or extractive institutions that laid the groundwork for today’s political regimes. </a:t>
            </a:r>
            <a:endParaRPr lang="en-JP" dirty="0"/>
          </a:p>
        </p:txBody>
      </p:sp>
      <p:sp>
        <p:nvSpPr>
          <p:cNvPr id="4" name="Slide Number Placeholder 3"/>
          <p:cNvSpPr>
            <a:spLocks noGrp="1"/>
          </p:cNvSpPr>
          <p:nvPr>
            <p:ph type="sldNum" sz="quarter" idx="5"/>
          </p:nvPr>
        </p:nvSpPr>
        <p:spPr/>
        <p:txBody>
          <a:bodyPr/>
          <a:lstStyle/>
          <a:p>
            <a:fld id="{AC8DBC49-6730-0B4A-B27C-BC59BAB4F0C7}" type="slidenum">
              <a:rPr lang="en-JP" smtClean="0"/>
              <a:t>33</a:t>
            </a:fld>
            <a:endParaRPr lang="en-JP"/>
          </a:p>
        </p:txBody>
      </p:sp>
    </p:spTree>
    <p:extLst>
      <p:ext uri="{BB962C8B-B14F-4D97-AF65-F5344CB8AC3E}">
        <p14:creationId xmlns:p14="http://schemas.microsoft.com/office/powerpoint/2010/main" val="341717698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JP" dirty="0"/>
              <a:t>Our fifth instrumental variable strategy uses past population density, as suggested by Acemoglu, Johnson, and Robinson. This variable records the number of inhabitants per square kilometer in the 16th century. </a:t>
            </a:r>
          </a:p>
          <a:p>
            <a:pPr marL="171450" indent="-171450">
              <a:buFont typeface="Arial" panose="020B0604020202020204" pitchFamily="34" charset="0"/>
              <a:buChar char="•"/>
            </a:pPr>
            <a:r>
              <a:rPr lang="en-JP" dirty="0"/>
              <a:t>It works as an instrument because population density at the beginning of the 16th century determined how inclusive or exclusive colonial institutions were.</a:t>
            </a:r>
          </a:p>
          <a:p>
            <a:pPr marL="171450" indent="-171450">
              <a:buFont typeface="Arial" panose="020B0604020202020204" pitchFamily="34" charset="0"/>
              <a:buChar char="•"/>
            </a:pPr>
            <a:r>
              <a:rPr lang="en-JP" dirty="0"/>
              <a:t>Sparse populations induced Europeans to settle themselves and develop more inclusive colonial institutions. </a:t>
            </a:r>
          </a:p>
          <a:p>
            <a:pPr marL="171450" indent="-171450">
              <a:buFont typeface="Arial" panose="020B0604020202020204" pitchFamily="34" charset="0"/>
              <a:buChar char="•"/>
            </a:pPr>
            <a:r>
              <a:rPr lang="en-JP" dirty="0"/>
              <a:t>On the other hand, more dense local populations meant more slave labor and more wealth to extract, which resulted in more exclusive colonial institutions. </a:t>
            </a:r>
          </a:p>
          <a:p>
            <a:pPr marL="171450" indent="-171450">
              <a:buFont typeface="Arial" panose="020B0604020202020204" pitchFamily="34" charset="0"/>
              <a:buChar char="•"/>
            </a:pPr>
            <a:r>
              <a:rPr lang="en-JP" dirty="0"/>
              <a:t>The effect of these colonial institutions persist to the present. </a:t>
            </a:r>
          </a:p>
        </p:txBody>
      </p:sp>
      <p:sp>
        <p:nvSpPr>
          <p:cNvPr id="4" name="Slide Number Placeholder 3"/>
          <p:cNvSpPr>
            <a:spLocks noGrp="1"/>
          </p:cNvSpPr>
          <p:nvPr>
            <p:ph type="sldNum" sz="quarter" idx="5"/>
          </p:nvPr>
        </p:nvSpPr>
        <p:spPr/>
        <p:txBody>
          <a:bodyPr/>
          <a:lstStyle/>
          <a:p>
            <a:fld id="{AC8DBC49-6730-0B4A-B27C-BC59BAB4F0C7}" type="slidenum">
              <a:rPr lang="en-JP" smtClean="0"/>
              <a:t>34</a:t>
            </a:fld>
            <a:endParaRPr lang="en-JP"/>
          </a:p>
        </p:txBody>
      </p:sp>
    </p:spTree>
    <p:extLst>
      <p:ext uri="{BB962C8B-B14F-4D97-AF65-F5344CB8AC3E}">
        <p14:creationId xmlns:p14="http://schemas.microsoft.com/office/powerpoint/2010/main" val="171540579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We are aware that none of these IVs is perfect.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Each IV is likely to be threatened by its own mix of measurement errors, omitted variables, and exclusion violations.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Hence, our strategy is to use these five different IVs with the expectation that they work as robustness checks with each other. </a:t>
            </a:r>
            <a:endParaRPr lang="en-US" dirty="0"/>
          </a:p>
          <a:p>
            <a:endParaRPr lang="en-JP" dirty="0"/>
          </a:p>
        </p:txBody>
      </p:sp>
      <p:sp>
        <p:nvSpPr>
          <p:cNvPr id="4" name="Slide Number Placeholder 3"/>
          <p:cNvSpPr>
            <a:spLocks noGrp="1"/>
          </p:cNvSpPr>
          <p:nvPr>
            <p:ph type="sldNum" sz="quarter" idx="5"/>
          </p:nvPr>
        </p:nvSpPr>
        <p:spPr/>
        <p:txBody>
          <a:bodyPr/>
          <a:lstStyle/>
          <a:p>
            <a:fld id="{AC8DBC49-6730-0B4A-B27C-BC59BAB4F0C7}" type="slidenum">
              <a:rPr lang="en-JP" smtClean="0"/>
              <a:t>35</a:t>
            </a:fld>
            <a:endParaRPr lang="en-JP"/>
          </a:p>
        </p:txBody>
      </p:sp>
    </p:spTree>
    <p:extLst>
      <p:ext uri="{BB962C8B-B14F-4D97-AF65-F5344CB8AC3E}">
        <p14:creationId xmlns:p14="http://schemas.microsoft.com/office/powerpoint/2010/main" val="224302501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JP" dirty="0"/>
              <a:t>Now, we would like to move on to describing our findings on democracy’s causal effect. </a:t>
            </a:r>
          </a:p>
          <a:p>
            <a:r>
              <a:rPr lang="en-JP" b="0" dirty="0"/>
              <a:t>We will first show the results of our reduced form regressions. </a:t>
            </a:r>
          </a:p>
        </p:txBody>
      </p:sp>
      <p:sp>
        <p:nvSpPr>
          <p:cNvPr id="4" name="Slide Number Placeholder 3"/>
          <p:cNvSpPr>
            <a:spLocks noGrp="1"/>
          </p:cNvSpPr>
          <p:nvPr>
            <p:ph type="sldNum" sz="quarter" idx="5"/>
          </p:nvPr>
        </p:nvSpPr>
        <p:spPr/>
        <p:txBody>
          <a:bodyPr/>
          <a:lstStyle/>
          <a:p>
            <a:fld id="{AC8DBC49-6730-0B4A-B27C-BC59BAB4F0C7}" type="slidenum">
              <a:rPr lang="en-JP" smtClean="0"/>
              <a:t>36</a:t>
            </a:fld>
            <a:endParaRPr lang="en-JP"/>
          </a:p>
        </p:txBody>
      </p:sp>
    </p:spTree>
    <p:extLst>
      <p:ext uri="{BB962C8B-B14F-4D97-AF65-F5344CB8AC3E}">
        <p14:creationId xmlns:p14="http://schemas.microsoft.com/office/powerpoint/2010/main" val="272014760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JP" dirty="0"/>
              <a:t>This is the reduced form figure with European settler mortality on the x-axis and the GDP growth rate in 2020 on y-axis. </a:t>
            </a:r>
          </a:p>
          <a:p>
            <a:pPr marL="171450" indent="-171450">
              <a:buFont typeface="Arial" panose="020B0604020202020204" pitchFamily="34" charset="0"/>
              <a:buChar char="•"/>
            </a:pPr>
            <a:r>
              <a:rPr lang="en-JP" dirty="0"/>
              <a:t>We can observe that lower european settler mortality is significantly associated with lower GDP growth rates in 2020. This shows that democracy did caused the worse economic outcomes in 2020 because lower European settler mortality is associated with more democratic political institutions. </a:t>
            </a:r>
          </a:p>
        </p:txBody>
      </p:sp>
      <p:sp>
        <p:nvSpPr>
          <p:cNvPr id="4" name="Slide Number Placeholder 3"/>
          <p:cNvSpPr>
            <a:spLocks noGrp="1"/>
          </p:cNvSpPr>
          <p:nvPr>
            <p:ph type="sldNum" sz="quarter" idx="5"/>
          </p:nvPr>
        </p:nvSpPr>
        <p:spPr/>
        <p:txBody>
          <a:bodyPr/>
          <a:lstStyle/>
          <a:p>
            <a:fld id="{AC8DBC49-6730-0B4A-B27C-BC59BAB4F0C7}" type="slidenum">
              <a:rPr lang="en-JP" smtClean="0"/>
              <a:t>37</a:t>
            </a:fld>
            <a:endParaRPr lang="en-JP"/>
          </a:p>
        </p:txBody>
      </p:sp>
    </p:spTree>
    <p:extLst>
      <p:ext uri="{BB962C8B-B14F-4D97-AF65-F5344CB8AC3E}">
        <p14:creationId xmlns:p14="http://schemas.microsoft.com/office/powerpoint/2010/main" val="149449691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JP" dirty="0"/>
              <a:t>We also similarly confirm a negative causal effect of democracy with the reduced figure with European settler mortality on the x–axis and Covid-19 deaths per million on the y-axis. </a:t>
            </a:r>
          </a:p>
          <a:p>
            <a:pPr marL="171450" indent="-171450">
              <a:buFont typeface="Arial" panose="020B0604020202020204" pitchFamily="34" charset="0"/>
              <a:buChar char="•"/>
            </a:pPr>
            <a:r>
              <a:rPr lang="en-JP" dirty="0"/>
              <a:t>The fact that we observe that lower settler European mortality is associated with more deaths from Covid-19, confirms that more democratic institutions, which are correlated with lower European settler mortality, did cause more deaths from Covid-19. </a:t>
            </a:r>
          </a:p>
        </p:txBody>
      </p:sp>
      <p:sp>
        <p:nvSpPr>
          <p:cNvPr id="4" name="Slide Number Placeholder 3"/>
          <p:cNvSpPr>
            <a:spLocks noGrp="1"/>
          </p:cNvSpPr>
          <p:nvPr>
            <p:ph type="sldNum" sz="quarter" idx="5"/>
          </p:nvPr>
        </p:nvSpPr>
        <p:spPr/>
        <p:txBody>
          <a:bodyPr/>
          <a:lstStyle/>
          <a:p>
            <a:fld id="{AC8DBC49-6730-0B4A-B27C-BC59BAB4F0C7}" type="slidenum">
              <a:rPr lang="en-JP" smtClean="0"/>
              <a:t>38</a:t>
            </a:fld>
            <a:endParaRPr lang="en-JP"/>
          </a:p>
        </p:txBody>
      </p:sp>
    </p:spTree>
    <p:extLst>
      <p:ext uri="{BB962C8B-B14F-4D97-AF65-F5344CB8AC3E}">
        <p14:creationId xmlns:p14="http://schemas.microsoft.com/office/powerpoint/2010/main" val="291515728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JP" dirty="0"/>
              <a:t>How large were these effects? </a:t>
            </a:r>
          </a:p>
          <a:p>
            <a:pPr marL="171450" indent="-171450">
              <a:buFont typeface="Arial" panose="020B0604020202020204" pitchFamily="34" charset="0"/>
              <a:buChar char="•"/>
            </a:pPr>
            <a:r>
              <a:rPr lang="en-JP" dirty="0"/>
              <a:t>Here we show the 2 stage least squares estimates of the effect of democracy on GDP growth rates, under five instrumental variable strategies that we described. The line corresponds to the 95% confience interval. </a:t>
            </a:r>
          </a:p>
          <a:p>
            <a:pPr marL="171450" indent="-171450">
              <a:buFont typeface="Arial" panose="020B0604020202020204" pitchFamily="34" charset="0"/>
              <a:buChar char="•"/>
            </a:pPr>
            <a:r>
              <a:rPr lang="en-JP" dirty="0"/>
              <a:t>Change the table. </a:t>
            </a:r>
          </a:p>
          <a:p>
            <a:pPr marL="171450" indent="-171450">
              <a:buFont typeface="Arial" panose="020B0604020202020204" pitchFamily="34" charset="0"/>
              <a:buChar char="•"/>
            </a:pPr>
            <a:endParaRPr lang="en-JP" dirty="0"/>
          </a:p>
        </p:txBody>
      </p:sp>
      <p:sp>
        <p:nvSpPr>
          <p:cNvPr id="4" name="Slide Number Placeholder 3"/>
          <p:cNvSpPr>
            <a:spLocks noGrp="1"/>
          </p:cNvSpPr>
          <p:nvPr>
            <p:ph type="sldNum" sz="quarter" idx="5"/>
          </p:nvPr>
        </p:nvSpPr>
        <p:spPr/>
        <p:txBody>
          <a:bodyPr/>
          <a:lstStyle/>
          <a:p>
            <a:fld id="{AC8DBC49-6730-0B4A-B27C-BC59BAB4F0C7}" type="slidenum">
              <a:rPr lang="en-JP" smtClean="0"/>
              <a:t>39</a:t>
            </a:fld>
            <a:endParaRPr lang="en-JP"/>
          </a:p>
        </p:txBody>
      </p:sp>
    </p:spTree>
    <p:extLst>
      <p:ext uri="{BB962C8B-B14F-4D97-AF65-F5344CB8AC3E}">
        <p14:creationId xmlns:p14="http://schemas.microsoft.com/office/powerpoint/2010/main" val="91563634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JP" dirty="0"/>
              <a:t>What we find is that a standard deviation increase in the democracy index (again, as a benchmark, this is equivalent to the political regime difference between Iraq and Indonesia, or Indonesia and France), is caused around a 3 percentage-point decease in GDP between 2019 and 2020. </a:t>
            </a:r>
          </a:p>
          <a:p>
            <a:pPr marL="171450" indent="-171450">
              <a:buFont typeface="Arial" panose="020B0604020202020204" pitchFamily="34" charset="0"/>
              <a:buChar char="•"/>
            </a:pPr>
            <a:r>
              <a:rPr lang="en-JP" dirty="0"/>
              <a:t>This is fairly significant effect, given that the average global GDP growth rate in 2020 is -5.7%. </a:t>
            </a:r>
          </a:p>
        </p:txBody>
      </p:sp>
      <p:sp>
        <p:nvSpPr>
          <p:cNvPr id="4" name="Slide Number Placeholder 3"/>
          <p:cNvSpPr>
            <a:spLocks noGrp="1"/>
          </p:cNvSpPr>
          <p:nvPr>
            <p:ph type="sldNum" sz="quarter" idx="5"/>
          </p:nvPr>
        </p:nvSpPr>
        <p:spPr/>
        <p:txBody>
          <a:bodyPr/>
          <a:lstStyle/>
          <a:p>
            <a:fld id="{AC8DBC49-6730-0B4A-B27C-BC59BAB4F0C7}" type="slidenum">
              <a:rPr lang="en-JP" smtClean="0"/>
              <a:t>40</a:t>
            </a:fld>
            <a:endParaRPr lang="en-JP"/>
          </a:p>
        </p:txBody>
      </p:sp>
    </p:spTree>
    <p:extLst>
      <p:ext uri="{BB962C8B-B14F-4D97-AF65-F5344CB8AC3E}">
        <p14:creationId xmlns:p14="http://schemas.microsoft.com/office/powerpoint/2010/main" val="37768040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JP" dirty="0"/>
              <a:t>This observation is supported by our OLS regression result. This blue line is the fitted OLS regression line that we get with a regression of the democracy index against the GDP growth rate that weights each country by GDP size. The shaded area is the 95% confidence interval. </a:t>
            </a:r>
          </a:p>
          <a:p>
            <a:endParaRPr lang="en-JP" dirty="0"/>
          </a:p>
          <a:p>
            <a:endParaRPr lang="en-JP" dirty="0"/>
          </a:p>
        </p:txBody>
      </p:sp>
      <p:sp>
        <p:nvSpPr>
          <p:cNvPr id="4" name="Slide Number Placeholder 3"/>
          <p:cNvSpPr>
            <a:spLocks noGrp="1"/>
          </p:cNvSpPr>
          <p:nvPr>
            <p:ph type="sldNum" sz="quarter" idx="5"/>
          </p:nvPr>
        </p:nvSpPr>
        <p:spPr/>
        <p:txBody>
          <a:bodyPr/>
          <a:lstStyle/>
          <a:p>
            <a:fld id="{AC8DBC49-6730-0B4A-B27C-BC59BAB4F0C7}" type="slidenum">
              <a:rPr lang="en-JP" smtClean="0"/>
              <a:t>4</a:t>
            </a:fld>
            <a:endParaRPr lang="en-JP"/>
          </a:p>
        </p:txBody>
      </p:sp>
    </p:spTree>
    <p:extLst>
      <p:ext uri="{BB962C8B-B14F-4D97-AF65-F5344CB8AC3E}">
        <p14:creationId xmlns:p14="http://schemas.microsoft.com/office/powerpoint/2010/main" val="396122343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JP" dirty="0"/>
              <a:t>We also find a significant causal effect of democracy on Covid-19 deaths per million. </a:t>
            </a:r>
          </a:p>
          <a:p>
            <a:pPr marL="171450" indent="-171450">
              <a:buFont typeface="Arial" panose="020B0604020202020204" pitchFamily="34" charset="0"/>
              <a:buChar char="•"/>
            </a:pPr>
            <a:r>
              <a:rPr lang="en-JP" dirty="0"/>
              <a:t>We find that a standard deviation increase in democracy levels caused around a 400 increase in Covid-19-related deaths per million. </a:t>
            </a:r>
          </a:p>
          <a:p>
            <a:pPr marL="171450" indent="-171450">
              <a:buFont typeface="Arial" panose="020B0604020202020204" pitchFamily="34" charset="0"/>
              <a:buChar char="•"/>
            </a:pPr>
            <a:r>
              <a:rPr lang="en-JP" dirty="0"/>
              <a:t>As we can see, this result is consistent across the give instrumental variable strategies. </a:t>
            </a:r>
          </a:p>
          <a:p>
            <a:pPr marL="171450" indent="-171450">
              <a:buFont typeface="Arial" panose="020B0604020202020204" pitchFamily="34" charset="0"/>
              <a:buChar char="•"/>
            </a:pPr>
            <a:r>
              <a:rPr lang="en-JP" dirty="0"/>
              <a:t>Moreover, this result again implies that democracy is a significant determinant of Covid-19 deaths, given that the global average of Covid-19-related deaths per million is 285. </a:t>
            </a:r>
          </a:p>
        </p:txBody>
      </p:sp>
      <p:sp>
        <p:nvSpPr>
          <p:cNvPr id="4" name="Slide Number Placeholder 3"/>
          <p:cNvSpPr>
            <a:spLocks noGrp="1"/>
          </p:cNvSpPr>
          <p:nvPr>
            <p:ph type="sldNum" sz="quarter" idx="5"/>
          </p:nvPr>
        </p:nvSpPr>
        <p:spPr/>
        <p:txBody>
          <a:bodyPr/>
          <a:lstStyle/>
          <a:p>
            <a:fld id="{AC8DBC49-6730-0B4A-B27C-BC59BAB4F0C7}" type="slidenum">
              <a:rPr lang="en-JP" smtClean="0"/>
              <a:t>41</a:t>
            </a:fld>
            <a:endParaRPr lang="en-JP"/>
          </a:p>
        </p:txBody>
      </p:sp>
    </p:spTree>
    <p:extLst>
      <p:ext uri="{BB962C8B-B14F-4D97-AF65-F5344CB8AC3E}">
        <p14:creationId xmlns:p14="http://schemas.microsoft.com/office/powerpoint/2010/main" val="357452972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JP" dirty="0"/>
              <a:t>Although we do not have time to go into detail today, in our paper, we show that our results are robust to various specifications. </a:t>
            </a:r>
          </a:p>
          <a:p>
            <a:pPr marL="171450" indent="-171450">
              <a:buFont typeface="Arial" panose="020B0604020202020204" pitchFamily="34" charset="0"/>
              <a:buChar char="•"/>
            </a:pPr>
            <a:r>
              <a:rPr lang="en-JP" dirty="0"/>
              <a:t>The addition of controls such as climate, population density, population ageing, diabetes prevalence, or service sector share, all of which are plausible determinants of Covid-19 outcomes, does not change our baseline results of a negative effect of democracy. </a:t>
            </a:r>
          </a:p>
          <a:p>
            <a:pPr marL="171450" indent="-171450">
              <a:buFont typeface="Arial" panose="020B0604020202020204" pitchFamily="34" charset="0"/>
              <a:buChar char="•"/>
            </a:pPr>
            <a:r>
              <a:rPr lang="en-JP" dirty="0"/>
              <a:t>Neither does using alternative democracy indices, or alternative weighting methods, change our results. </a:t>
            </a:r>
          </a:p>
          <a:p>
            <a:pPr marL="171450" indent="-171450">
              <a:buFont typeface="Arial" panose="020B0604020202020204" pitchFamily="34" charset="0"/>
              <a:buChar char="•"/>
            </a:pPr>
            <a:r>
              <a:rPr lang="en-JP" dirty="0"/>
              <a:t>We also establish that our result is a global phenomenon and not driven by US and China alone, by showing that we get similar results even when excluding the US and China from the sample. </a:t>
            </a:r>
          </a:p>
        </p:txBody>
      </p:sp>
      <p:sp>
        <p:nvSpPr>
          <p:cNvPr id="4" name="Slide Number Placeholder 3"/>
          <p:cNvSpPr>
            <a:spLocks noGrp="1"/>
          </p:cNvSpPr>
          <p:nvPr>
            <p:ph type="sldNum" sz="quarter" idx="5"/>
          </p:nvPr>
        </p:nvSpPr>
        <p:spPr/>
        <p:txBody>
          <a:bodyPr/>
          <a:lstStyle/>
          <a:p>
            <a:fld id="{AC8DBC49-6730-0B4A-B27C-BC59BAB4F0C7}" type="slidenum">
              <a:rPr lang="en-JP" smtClean="0"/>
              <a:t>42</a:t>
            </a:fld>
            <a:endParaRPr lang="en-JP"/>
          </a:p>
        </p:txBody>
      </p:sp>
    </p:spTree>
    <p:extLst>
      <p:ext uri="{BB962C8B-B14F-4D97-AF65-F5344CB8AC3E}">
        <p14:creationId xmlns:p14="http://schemas.microsoft.com/office/powerpoint/2010/main" val="336803721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JP" dirty="0"/>
              <a:t>Now, we know that democracy did cause the worse outcomes. This begs the question of how. What were the main mechanisms behind democracy’s effect?</a:t>
            </a:r>
          </a:p>
        </p:txBody>
      </p:sp>
      <p:sp>
        <p:nvSpPr>
          <p:cNvPr id="4" name="Slide Number Placeholder 3"/>
          <p:cNvSpPr>
            <a:spLocks noGrp="1"/>
          </p:cNvSpPr>
          <p:nvPr>
            <p:ph type="sldNum" sz="quarter" idx="5"/>
          </p:nvPr>
        </p:nvSpPr>
        <p:spPr/>
        <p:txBody>
          <a:bodyPr/>
          <a:lstStyle/>
          <a:p>
            <a:fld id="{AC8DBC49-6730-0B4A-B27C-BC59BAB4F0C7}" type="slidenum">
              <a:rPr lang="en-JP" smtClean="0"/>
              <a:t>43</a:t>
            </a:fld>
            <a:endParaRPr lang="en-JP"/>
          </a:p>
        </p:txBody>
      </p:sp>
    </p:spTree>
    <p:extLst>
      <p:ext uri="{BB962C8B-B14F-4D97-AF65-F5344CB8AC3E}">
        <p14:creationId xmlns:p14="http://schemas.microsoft.com/office/powerpoint/2010/main" val="302380414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JP" dirty="0"/>
              <a:t>Media and policy discussions point to the severity, coverage, and speed of containment policies as potential proximate mechanisms. Indeed, Paul Krugman, in his article for the New York Times, blames ”catastrophically slow and inadequate policies” at the beginning of the pandemic for the US’s failure to mitigate the effects of the virus. </a:t>
            </a:r>
          </a:p>
        </p:txBody>
      </p:sp>
      <p:sp>
        <p:nvSpPr>
          <p:cNvPr id="4" name="Slide Number Placeholder 3"/>
          <p:cNvSpPr>
            <a:spLocks noGrp="1"/>
          </p:cNvSpPr>
          <p:nvPr>
            <p:ph type="sldNum" sz="quarter" idx="5"/>
          </p:nvPr>
        </p:nvSpPr>
        <p:spPr/>
        <p:txBody>
          <a:bodyPr/>
          <a:lstStyle/>
          <a:p>
            <a:fld id="{AC8DBC49-6730-0B4A-B27C-BC59BAB4F0C7}" type="slidenum">
              <a:rPr lang="en-JP" smtClean="0"/>
              <a:t>44</a:t>
            </a:fld>
            <a:endParaRPr lang="en-JP"/>
          </a:p>
        </p:txBody>
      </p:sp>
    </p:spTree>
    <p:extLst>
      <p:ext uri="{BB962C8B-B14F-4D97-AF65-F5344CB8AC3E}">
        <p14:creationId xmlns:p14="http://schemas.microsoft.com/office/powerpoint/2010/main" val="308940750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JP" dirty="0"/>
              <a:t>To explore this empirically, we use the following familiar specification, where we replace our outcome variable Y with M, whichrepresents the potential mechanism behind democracy’s effect.</a:t>
            </a:r>
          </a:p>
          <a:p>
            <a:endParaRPr lang="en-JP" dirty="0"/>
          </a:p>
          <a:p>
            <a:endParaRPr lang="en-JP" dirty="0"/>
          </a:p>
          <a:p>
            <a:endParaRPr lang="en-JP" dirty="0"/>
          </a:p>
          <a:p>
            <a:r>
              <a:rPr lang="en-JP" dirty="0"/>
              <a:t>////Our empirical specification is as follows: </a:t>
            </a:r>
          </a:p>
          <a:p>
            <a:pPr marL="171450" indent="-171450">
              <a:buFont typeface="Arial" panose="020B0604020202020204" pitchFamily="34" charset="0"/>
              <a:buChar char="•"/>
            </a:pPr>
            <a:r>
              <a:rPr lang="en-JP" dirty="0"/>
              <a:t>The equation at the top, which is our second-stage equation, is the same as our OLS equation, where we have Covid-19 outcomes on the left side, and our main explanatory variable, democracy levels, on the right hand side. </a:t>
            </a:r>
          </a:p>
          <a:p>
            <a:pPr marL="171450" indent="-171450">
              <a:buFont typeface="Arial" panose="020B0604020202020204" pitchFamily="34" charset="0"/>
              <a:buChar char="•"/>
            </a:pPr>
            <a:r>
              <a:rPr lang="en-JP" dirty="0"/>
              <a:t>The difference now is that, since democracy is far from randomly assigned, we introduce a first-stage equation that has democracy as the outcome variable and instruments for political regimes, captured by Z, as the main explanatory variable. </a:t>
            </a:r>
          </a:p>
        </p:txBody>
      </p:sp>
      <p:sp>
        <p:nvSpPr>
          <p:cNvPr id="4" name="Slide Number Placeholder 3"/>
          <p:cNvSpPr>
            <a:spLocks noGrp="1"/>
          </p:cNvSpPr>
          <p:nvPr>
            <p:ph type="sldNum" sz="quarter" idx="5"/>
          </p:nvPr>
        </p:nvSpPr>
        <p:spPr/>
        <p:txBody>
          <a:bodyPr/>
          <a:lstStyle/>
          <a:p>
            <a:fld id="{AC8DBC49-6730-0B4A-B27C-BC59BAB4F0C7}" type="slidenum">
              <a:rPr lang="en-JP" smtClean="0"/>
              <a:t>45</a:t>
            </a:fld>
            <a:endParaRPr lang="en-JP"/>
          </a:p>
        </p:txBody>
      </p:sp>
    </p:spTree>
    <p:extLst>
      <p:ext uri="{BB962C8B-B14F-4D97-AF65-F5344CB8AC3E}">
        <p14:creationId xmlns:p14="http://schemas.microsoft.com/office/powerpoint/2010/main" val="244018419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JP" dirty="0"/>
              <a:t>We source panel data on policy responses from the Oxford Covid-19 government response tracker, abbreviated as OxCGRT. </a:t>
            </a:r>
          </a:p>
          <a:p>
            <a:r>
              <a:rPr lang="en-JP" dirty="0"/>
              <a:t>This database tracks daily all the policies related to Covid-19 taken by 160 countries, as well as how severely and widely they are imposed within each country. </a:t>
            </a:r>
          </a:p>
        </p:txBody>
      </p:sp>
      <p:sp>
        <p:nvSpPr>
          <p:cNvPr id="4" name="Slide Number Placeholder 3"/>
          <p:cNvSpPr>
            <a:spLocks noGrp="1"/>
          </p:cNvSpPr>
          <p:nvPr>
            <p:ph type="sldNum" sz="quarter" idx="5"/>
          </p:nvPr>
        </p:nvSpPr>
        <p:spPr/>
        <p:txBody>
          <a:bodyPr/>
          <a:lstStyle/>
          <a:p>
            <a:fld id="{AC8DBC49-6730-0B4A-B27C-BC59BAB4F0C7}" type="slidenum">
              <a:rPr lang="en-JP" smtClean="0"/>
              <a:t>46</a:t>
            </a:fld>
            <a:endParaRPr lang="en-JP"/>
          </a:p>
        </p:txBody>
      </p:sp>
    </p:spTree>
    <p:extLst>
      <p:ext uri="{BB962C8B-B14F-4D97-AF65-F5344CB8AC3E}">
        <p14:creationId xmlns:p14="http://schemas.microsoft.com/office/powerpoint/2010/main" val="274334112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JP" dirty="0"/>
              <a:t>To give a preview, what we find is that more democratic political regimes caused weaker and narrower coverage of responses, but NOT slower responses. </a:t>
            </a:r>
          </a:p>
          <a:p>
            <a:r>
              <a:rPr lang="en-JP" dirty="0"/>
              <a:t>Hence, this suggests that the key channels for democracy’s effect are weaker and narrower containment policies, and but the speed of policy implementation. </a:t>
            </a:r>
          </a:p>
        </p:txBody>
      </p:sp>
      <p:sp>
        <p:nvSpPr>
          <p:cNvPr id="4" name="Slide Number Placeholder 3"/>
          <p:cNvSpPr>
            <a:spLocks noGrp="1"/>
          </p:cNvSpPr>
          <p:nvPr>
            <p:ph type="sldNum" sz="quarter" idx="5"/>
          </p:nvPr>
        </p:nvSpPr>
        <p:spPr/>
        <p:txBody>
          <a:bodyPr/>
          <a:lstStyle/>
          <a:p>
            <a:fld id="{AC8DBC49-6730-0B4A-B27C-BC59BAB4F0C7}" type="slidenum">
              <a:rPr lang="en-JP" smtClean="0"/>
              <a:t>47</a:t>
            </a:fld>
            <a:endParaRPr lang="en-JP"/>
          </a:p>
        </p:txBody>
      </p:sp>
    </p:spTree>
    <p:extLst>
      <p:ext uri="{BB962C8B-B14F-4D97-AF65-F5344CB8AC3E}">
        <p14:creationId xmlns:p14="http://schemas.microsoft.com/office/powerpoint/2010/main" val="340451667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JP" dirty="0"/>
              <a:t>The first channel we explore is severity of policy responses and whether democracy caused weaker responses. </a:t>
            </a:r>
          </a:p>
          <a:p>
            <a:r>
              <a:rPr lang="en-JP" dirty="0"/>
              <a:t>To measure severity, we use the OxCGRT dataset’s containment health index. </a:t>
            </a:r>
          </a:p>
        </p:txBody>
      </p:sp>
      <p:sp>
        <p:nvSpPr>
          <p:cNvPr id="4" name="Slide Number Placeholder 3"/>
          <p:cNvSpPr>
            <a:spLocks noGrp="1"/>
          </p:cNvSpPr>
          <p:nvPr>
            <p:ph type="sldNum" sz="quarter" idx="5"/>
          </p:nvPr>
        </p:nvSpPr>
        <p:spPr/>
        <p:txBody>
          <a:bodyPr/>
          <a:lstStyle/>
          <a:p>
            <a:fld id="{AC8DBC49-6730-0B4A-B27C-BC59BAB4F0C7}" type="slidenum">
              <a:rPr lang="en-JP" smtClean="0"/>
              <a:t>48</a:t>
            </a:fld>
            <a:endParaRPr lang="en-JP"/>
          </a:p>
        </p:txBody>
      </p:sp>
    </p:spTree>
    <p:extLst>
      <p:ext uri="{BB962C8B-B14F-4D97-AF65-F5344CB8AC3E}">
        <p14:creationId xmlns:p14="http://schemas.microsoft.com/office/powerpoint/2010/main" val="214220692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JP" dirty="0"/>
          </a:p>
        </p:txBody>
      </p:sp>
      <p:sp>
        <p:nvSpPr>
          <p:cNvPr id="4" name="Slide Number Placeholder 3"/>
          <p:cNvSpPr>
            <a:spLocks noGrp="1"/>
          </p:cNvSpPr>
          <p:nvPr>
            <p:ph type="sldNum" sz="quarter" idx="5"/>
          </p:nvPr>
        </p:nvSpPr>
        <p:spPr/>
        <p:txBody>
          <a:bodyPr/>
          <a:lstStyle/>
          <a:p>
            <a:fld id="{AC8DBC49-6730-0B4A-B27C-BC59BAB4F0C7}" type="slidenum">
              <a:rPr lang="en-JP" smtClean="0"/>
              <a:t>49</a:t>
            </a:fld>
            <a:endParaRPr lang="en-JP"/>
          </a:p>
        </p:txBody>
      </p:sp>
    </p:spTree>
    <p:extLst>
      <p:ext uri="{BB962C8B-B14F-4D97-AF65-F5344CB8AC3E}">
        <p14:creationId xmlns:p14="http://schemas.microsoft.com/office/powerpoint/2010/main" val="99148040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JP" dirty="0"/>
          </a:p>
        </p:txBody>
      </p:sp>
      <p:sp>
        <p:nvSpPr>
          <p:cNvPr id="4" name="Slide Number Placeholder 3"/>
          <p:cNvSpPr>
            <a:spLocks noGrp="1"/>
          </p:cNvSpPr>
          <p:nvPr>
            <p:ph type="sldNum" sz="quarter" idx="5"/>
          </p:nvPr>
        </p:nvSpPr>
        <p:spPr/>
        <p:txBody>
          <a:bodyPr/>
          <a:lstStyle/>
          <a:p>
            <a:fld id="{AC8DBC49-6730-0B4A-B27C-BC59BAB4F0C7}" type="slidenum">
              <a:rPr lang="en-JP" smtClean="0"/>
              <a:t>51</a:t>
            </a:fld>
            <a:endParaRPr lang="en-JP"/>
          </a:p>
        </p:txBody>
      </p:sp>
    </p:spTree>
    <p:extLst>
      <p:ext uri="{BB962C8B-B14F-4D97-AF65-F5344CB8AC3E}">
        <p14:creationId xmlns:p14="http://schemas.microsoft.com/office/powerpoint/2010/main" val="20864029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JP" dirty="0"/>
              <a:t>This situation begs the question, as succinctly articulated by the New York Times, in April last year as New York suffered, “Are democracies hampered by inherent inefficiency and political division -- or do their openness and diversity make for a more effective mobilization??” </a:t>
            </a:r>
          </a:p>
        </p:txBody>
      </p:sp>
      <p:sp>
        <p:nvSpPr>
          <p:cNvPr id="4" name="Slide Number Placeholder 3"/>
          <p:cNvSpPr>
            <a:spLocks noGrp="1"/>
          </p:cNvSpPr>
          <p:nvPr>
            <p:ph type="sldNum" sz="quarter" idx="5"/>
          </p:nvPr>
        </p:nvSpPr>
        <p:spPr/>
        <p:txBody>
          <a:bodyPr/>
          <a:lstStyle/>
          <a:p>
            <a:fld id="{AC8DBC49-6730-0B4A-B27C-BC59BAB4F0C7}" type="slidenum">
              <a:rPr lang="en-JP" smtClean="0"/>
              <a:t>5</a:t>
            </a:fld>
            <a:endParaRPr lang="en-JP"/>
          </a:p>
        </p:txBody>
      </p:sp>
    </p:spTree>
    <p:extLst>
      <p:ext uri="{BB962C8B-B14F-4D97-AF65-F5344CB8AC3E}">
        <p14:creationId xmlns:p14="http://schemas.microsoft.com/office/powerpoint/2010/main" val="293222973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JP" dirty="0"/>
          </a:p>
        </p:txBody>
      </p:sp>
      <p:sp>
        <p:nvSpPr>
          <p:cNvPr id="4" name="Slide Number Placeholder 3"/>
          <p:cNvSpPr>
            <a:spLocks noGrp="1"/>
          </p:cNvSpPr>
          <p:nvPr>
            <p:ph type="sldNum" sz="quarter" idx="5"/>
          </p:nvPr>
        </p:nvSpPr>
        <p:spPr/>
        <p:txBody>
          <a:bodyPr/>
          <a:lstStyle/>
          <a:p>
            <a:fld id="{AC8DBC49-6730-0B4A-B27C-BC59BAB4F0C7}" type="slidenum">
              <a:rPr lang="en-JP" smtClean="0"/>
              <a:t>53</a:t>
            </a:fld>
            <a:endParaRPr lang="en-JP"/>
          </a:p>
        </p:txBody>
      </p:sp>
    </p:spTree>
    <p:extLst>
      <p:ext uri="{BB962C8B-B14F-4D97-AF65-F5344CB8AC3E}">
        <p14:creationId xmlns:p14="http://schemas.microsoft.com/office/powerpoint/2010/main" val="13003952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JP" dirty="0"/>
          </a:p>
        </p:txBody>
      </p:sp>
      <p:sp>
        <p:nvSpPr>
          <p:cNvPr id="4" name="Slide Number Placeholder 3"/>
          <p:cNvSpPr>
            <a:spLocks noGrp="1"/>
          </p:cNvSpPr>
          <p:nvPr>
            <p:ph type="sldNum" sz="quarter" idx="5"/>
          </p:nvPr>
        </p:nvSpPr>
        <p:spPr/>
        <p:txBody>
          <a:bodyPr/>
          <a:lstStyle/>
          <a:p>
            <a:fld id="{AC8DBC49-6730-0B4A-B27C-BC59BAB4F0C7}" type="slidenum">
              <a:rPr lang="en-JP" smtClean="0"/>
              <a:t>54</a:t>
            </a:fld>
            <a:endParaRPr lang="en-JP"/>
          </a:p>
        </p:txBody>
      </p:sp>
    </p:spTree>
    <p:extLst>
      <p:ext uri="{BB962C8B-B14F-4D97-AF65-F5344CB8AC3E}">
        <p14:creationId xmlns:p14="http://schemas.microsoft.com/office/powerpoint/2010/main" val="348612224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JP" dirty="0"/>
              <a:t>How do we interpret our results on mechanisms? </a:t>
            </a:r>
          </a:p>
          <a:p>
            <a:r>
              <a:rPr lang="en-JP" dirty="0"/>
              <a:t>The results imply that democratic regimes lead to weaker incentives and authority to enforce decisive, wide-ranging containment policies. </a:t>
            </a:r>
          </a:p>
          <a:p>
            <a:r>
              <a:rPr lang="en-JP" dirty="0"/>
              <a:t>This is likely to be because such policies are often unpopular among voters, especially at the beginning of the pandemic, when the scope of the crisis was still uncertain. </a:t>
            </a:r>
          </a:p>
          <a:p>
            <a:r>
              <a:rPr lang="en-US" sz="1200" kern="1200" dirty="0">
                <a:solidFill>
                  <a:schemeClr val="tx1"/>
                </a:solidFill>
                <a:effectLst/>
                <a:latin typeface="+mn-lt"/>
                <a:ea typeface="+mn-ea"/>
                <a:cs typeface="+mn-cs"/>
              </a:rPr>
              <a:t>This lack of popularity, or politicians’ perception of it, may cause politicians in democracies to avoid such measures. </a:t>
            </a:r>
          </a:p>
          <a:p>
            <a:r>
              <a:rPr lang="en-US" sz="1200" kern="1200" dirty="0">
                <a:solidFill>
                  <a:schemeClr val="tx1"/>
                </a:solidFill>
                <a:effectLst/>
                <a:latin typeface="+mn-lt"/>
                <a:ea typeface="+mn-ea"/>
                <a:cs typeface="+mn-cs"/>
              </a:rPr>
              <a:t>Democracies also often lack the legal power to enforce lockdowns and other restrictive policies. </a:t>
            </a:r>
            <a:endParaRPr lang="en-US" dirty="0"/>
          </a:p>
        </p:txBody>
      </p:sp>
      <p:sp>
        <p:nvSpPr>
          <p:cNvPr id="4" name="Slide Number Placeholder 3"/>
          <p:cNvSpPr>
            <a:spLocks noGrp="1"/>
          </p:cNvSpPr>
          <p:nvPr>
            <p:ph type="sldNum" sz="quarter" idx="5"/>
          </p:nvPr>
        </p:nvSpPr>
        <p:spPr/>
        <p:txBody>
          <a:bodyPr/>
          <a:lstStyle/>
          <a:p>
            <a:fld id="{AC8DBC49-6730-0B4A-B27C-BC59BAB4F0C7}" type="slidenum">
              <a:rPr lang="en-JP" smtClean="0"/>
              <a:t>55</a:t>
            </a:fld>
            <a:endParaRPr lang="en-JP"/>
          </a:p>
        </p:txBody>
      </p:sp>
    </p:spTree>
    <p:extLst>
      <p:ext uri="{BB962C8B-B14F-4D97-AF65-F5344CB8AC3E}">
        <p14:creationId xmlns:p14="http://schemas.microsoft.com/office/powerpoint/2010/main" val="279617030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JP" dirty="0"/>
          </a:p>
        </p:txBody>
      </p:sp>
      <p:sp>
        <p:nvSpPr>
          <p:cNvPr id="4" name="Slide Number Placeholder 3"/>
          <p:cNvSpPr>
            <a:spLocks noGrp="1"/>
          </p:cNvSpPr>
          <p:nvPr>
            <p:ph type="sldNum" sz="quarter" idx="5"/>
          </p:nvPr>
        </p:nvSpPr>
        <p:spPr/>
        <p:txBody>
          <a:bodyPr/>
          <a:lstStyle/>
          <a:p>
            <a:fld id="{AC8DBC49-6730-0B4A-B27C-BC59BAB4F0C7}" type="slidenum">
              <a:rPr lang="en-JP" smtClean="0"/>
              <a:t>56</a:t>
            </a:fld>
            <a:endParaRPr lang="en-JP"/>
          </a:p>
        </p:txBody>
      </p:sp>
    </p:spTree>
    <p:extLst>
      <p:ext uri="{BB962C8B-B14F-4D97-AF65-F5344CB8AC3E}">
        <p14:creationId xmlns:p14="http://schemas.microsoft.com/office/powerpoint/2010/main" val="206229937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JP" dirty="0"/>
          </a:p>
        </p:txBody>
      </p:sp>
      <p:sp>
        <p:nvSpPr>
          <p:cNvPr id="4" name="Slide Number Placeholder 3"/>
          <p:cNvSpPr>
            <a:spLocks noGrp="1"/>
          </p:cNvSpPr>
          <p:nvPr>
            <p:ph type="sldNum" sz="quarter" idx="5"/>
          </p:nvPr>
        </p:nvSpPr>
        <p:spPr/>
        <p:txBody>
          <a:bodyPr/>
          <a:lstStyle/>
          <a:p>
            <a:fld id="{AC8DBC49-6730-0B4A-B27C-BC59BAB4F0C7}" type="slidenum">
              <a:rPr lang="en-JP" smtClean="0"/>
              <a:t>57</a:t>
            </a:fld>
            <a:endParaRPr lang="en-JP"/>
          </a:p>
        </p:txBody>
      </p:sp>
    </p:spTree>
    <p:extLst>
      <p:ext uri="{BB962C8B-B14F-4D97-AF65-F5344CB8AC3E}">
        <p14:creationId xmlns:p14="http://schemas.microsoft.com/office/powerpoint/2010/main" val="170622162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Our analysis leads to a variety of avenues for future work.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First, it is important to update the analysis with better outcome data. The data we currently use for GDP growth rates in 2020 are estimates by the IMF. We will update our analysis once official GDP growth rates are released.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Moreover, we recognize reporting policy may affect the reported number of Covid-19-caused deaths. One potential solution is to look at data on excess mortality rates, such as the World Mortality Dataset (</a:t>
            </a:r>
            <a:r>
              <a:rPr lang="en-US" sz="1200" kern="1200" dirty="0" err="1">
                <a:solidFill>
                  <a:schemeClr val="tx1"/>
                </a:solidFill>
                <a:effectLst/>
                <a:latin typeface="+mn-lt"/>
                <a:ea typeface="+mn-ea"/>
                <a:cs typeface="+mn-cs"/>
              </a:rPr>
              <a:t>Karlinsky</a:t>
            </a:r>
            <a:r>
              <a:rPr lang="en-US" sz="1200" kern="1200" dirty="0">
                <a:solidFill>
                  <a:schemeClr val="tx1"/>
                </a:solidFill>
                <a:effectLst/>
                <a:latin typeface="+mn-lt"/>
                <a:ea typeface="+mn-ea"/>
                <a:cs typeface="+mn-cs"/>
              </a:rPr>
              <a:t> and Kobak, 2021). But the dataset is still limited in coverage and currently only covers excess mortality rates for about 80 countries.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More conceptually, we plan to measure democracy’s effects on other key aspects of policy performance, such as economic inequality and citizen’s happiness.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Finally, we need to see if the negative impact of democracy will result in geopolitical movements away from democracy. We leave these challenging directions to future work. </a:t>
            </a:r>
            <a:endParaRPr lang="en-US" dirty="0"/>
          </a:p>
          <a:p>
            <a:endParaRPr lang="en-JP" dirty="0"/>
          </a:p>
        </p:txBody>
      </p:sp>
      <p:sp>
        <p:nvSpPr>
          <p:cNvPr id="4" name="Slide Number Placeholder 3"/>
          <p:cNvSpPr>
            <a:spLocks noGrp="1"/>
          </p:cNvSpPr>
          <p:nvPr>
            <p:ph type="sldNum" sz="quarter" idx="5"/>
          </p:nvPr>
        </p:nvSpPr>
        <p:spPr/>
        <p:txBody>
          <a:bodyPr/>
          <a:lstStyle/>
          <a:p>
            <a:fld id="{AC8DBC49-6730-0B4A-B27C-BC59BAB4F0C7}" type="slidenum">
              <a:rPr lang="en-JP" smtClean="0"/>
              <a:t>58</a:t>
            </a:fld>
            <a:endParaRPr lang="en-JP"/>
          </a:p>
        </p:txBody>
      </p:sp>
    </p:spTree>
    <p:extLst>
      <p:ext uri="{BB962C8B-B14F-4D97-AF65-F5344CB8AC3E}">
        <p14:creationId xmlns:p14="http://schemas.microsoft.com/office/powerpoint/2010/main" val="52153319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policy implication of our result is not straightforward.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Needless to say, our analysis does not imply a general case against democracy, at least for two reasons.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First, democracy per se has normative and procedural virtues, regardless of whether they result in good economic and health outcomes. Our analysis does not touch these normative and procedural values.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More importantly, despite our finding on democracy’s short-run, temporal impacts on outcomes during 2020, democracies may produce better outcomes in the long run.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Our preferred interpretation of our findings is that there may be room for improvement in particular aspects of democracy in particular situations, so that governments can decisively and thoroughly take potentially unpopular, yet effective actions in the middle of an emergency like a pandemic.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JP" dirty="0"/>
          </a:p>
        </p:txBody>
      </p:sp>
      <p:sp>
        <p:nvSpPr>
          <p:cNvPr id="4" name="Slide Number Placeholder 3"/>
          <p:cNvSpPr>
            <a:spLocks noGrp="1"/>
          </p:cNvSpPr>
          <p:nvPr>
            <p:ph type="sldNum" sz="quarter" idx="5"/>
          </p:nvPr>
        </p:nvSpPr>
        <p:spPr/>
        <p:txBody>
          <a:bodyPr/>
          <a:lstStyle/>
          <a:p>
            <a:fld id="{AC8DBC49-6730-0B4A-B27C-BC59BAB4F0C7}" type="slidenum">
              <a:rPr lang="en-JP" smtClean="0"/>
              <a:t>59</a:t>
            </a:fld>
            <a:endParaRPr lang="en-JP"/>
          </a:p>
        </p:txBody>
      </p:sp>
    </p:spTree>
    <p:extLst>
      <p:ext uri="{BB962C8B-B14F-4D97-AF65-F5344CB8AC3E}">
        <p14:creationId xmlns:p14="http://schemas.microsoft.com/office/powerpoint/2010/main" val="112871067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JP" dirty="0"/>
              <a:t>We think an insightful</a:t>
            </a:r>
          </a:p>
        </p:txBody>
      </p:sp>
      <p:sp>
        <p:nvSpPr>
          <p:cNvPr id="4" name="Slide Number Placeholder 3"/>
          <p:cNvSpPr>
            <a:spLocks noGrp="1"/>
          </p:cNvSpPr>
          <p:nvPr>
            <p:ph type="sldNum" sz="quarter" idx="5"/>
          </p:nvPr>
        </p:nvSpPr>
        <p:spPr/>
        <p:txBody>
          <a:bodyPr/>
          <a:lstStyle/>
          <a:p>
            <a:fld id="{AC8DBC49-6730-0B4A-B27C-BC59BAB4F0C7}" type="slidenum">
              <a:rPr lang="en-JP" smtClean="0"/>
              <a:t>60</a:t>
            </a:fld>
            <a:endParaRPr lang="en-JP"/>
          </a:p>
        </p:txBody>
      </p:sp>
    </p:spTree>
    <p:extLst>
      <p:ext uri="{BB962C8B-B14F-4D97-AF65-F5344CB8AC3E}">
        <p14:creationId xmlns:p14="http://schemas.microsoft.com/office/powerpoint/2010/main" val="28161509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JP" dirty="0"/>
              <a:t>This is the question that we answer in this paper. </a:t>
            </a:r>
          </a:p>
          <a:p>
            <a:endParaRPr lang="en-JP" dirty="0"/>
          </a:p>
          <a:p>
            <a:r>
              <a:rPr lang="en-JP" dirty="0"/>
              <a:t>Given the context that democracy is strongly associated with worse economic and health outomes in 2020, we ask whether democracy CAUSED these worse outcomes. To do so, we use fve of the ost influential instruments for political and social institutions.</a:t>
            </a:r>
          </a:p>
        </p:txBody>
      </p:sp>
      <p:sp>
        <p:nvSpPr>
          <p:cNvPr id="4" name="Slide Number Placeholder 3"/>
          <p:cNvSpPr>
            <a:spLocks noGrp="1"/>
          </p:cNvSpPr>
          <p:nvPr>
            <p:ph type="sldNum" sz="quarter" idx="5"/>
          </p:nvPr>
        </p:nvSpPr>
        <p:spPr/>
        <p:txBody>
          <a:bodyPr/>
          <a:lstStyle/>
          <a:p>
            <a:fld id="{AC8DBC49-6730-0B4A-B27C-BC59BAB4F0C7}" type="slidenum">
              <a:rPr lang="en-JP" smtClean="0"/>
              <a:t>6</a:t>
            </a:fld>
            <a:endParaRPr lang="en-JP"/>
          </a:p>
        </p:txBody>
      </p:sp>
    </p:spTree>
    <p:extLst>
      <p:ext uri="{BB962C8B-B14F-4D97-AF65-F5344CB8AC3E}">
        <p14:creationId xmlns:p14="http://schemas.microsoft.com/office/powerpoint/2010/main" val="41217656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JP" dirty="0"/>
              <a:t>We find that: </a:t>
            </a:r>
          </a:p>
          <a:p>
            <a:endParaRPr lang="en-JP" dirty="0"/>
          </a:p>
          <a:p>
            <a:pPr marL="228600" indent="-228600">
              <a:buAutoNum type="arabicPeriod"/>
            </a:pPr>
            <a:r>
              <a:rPr lang="en-JP" dirty="0"/>
              <a:t>Democracy did cause the worse economic and health outcomes in the pandemic. </a:t>
            </a:r>
          </a:p>
          <a:p>
            <a:pPr marL="685800" lvl="1" indent="-228600">
              <a:buAutoNum type="arabicPeriod"/>
            </a:pPr>
            <a:r>
              <a:rPr lang="en-JP" dirty="0"/>
              <a:t>a standard deviation increase</a:t>
            </a:r>
          </a:p>
          <a:p>
            <a:pPr marL="685800" lvl="1" indent="-228600">
              <a:buAutoNum type="arabicPeriod"/>
            </a:pPr>
            <a:r>
              <a:rPr lang="en-JP" dirty="0"/>
              <a:t>a standard deviation difference in democratic levels is equivalent to the political regime difference between Iraq and Indonesia, or Indonesia and France. </a:t>
            </a:r>
          </a:p>
          <a:p>
            <a:pPr marL="228600" lvl="0" indent="-228600">
              <a:buAutoNum type="arabicPeriod"/>
            </a:pPr>
            <a:r>
              <a:rPr lang="en-JP" dirty="0"/>
              <a:t>The channels behind democracy’s adverse effect </a:t>
            </a:r>
          </a:p>
        </p:txBody>
      </p:sp>
      <p:sp>
        <p:nvSpPr>
          <p:cNvPr id="4" name="Slide Number Placeholder 3"/>
          <p:cNvSpPr>
            <a:spLocks noGrp="1"/>
          </p:cNvSpPr>
          <p:nvPr>
            <p:ph type="sldNum" sz="quarter" idx="5"/>
          </p:nvPr>
        </p:nvSpPr>
        <p:spPr/>
        <p:txBody>
          <a:bodyPr/>
          <a:lstStyle/>
          <a:p>
            <a:fld id="{AC8DBC49-6730-0B4A-B27C-BC59BAB4F0C7}" type="slidenum">
              <a:rPr lang="en-JP" smtClean="0"/>
              <a:t>7</a:t>
            </a:fld>
            <a:endParaRPr lang="en-JP"/>
          </a:p>
        </p:txBody>
      </p:sp>
    </p:spTree>
    <p:extLst>
      <p:ext uri="{BB962C8B-B14F-4D97-AF65-F5344CB8AC3E}">
        <p14:creationId xmlns:p14="http://schemas.microsoft.com/office/powerpoint/2010/main" val="8755458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Our work is at the intersection of two strands of the literature: the relationship among democracy, economic growth, and public health, and the economics of pandemics. </a:t>
            </a:r>
            <a:endParaRPr lang="en-US" dirty="0"/>
          </a:p>
          <a:p>
            <a:endParaRPr lang="en-JP" dirty="0"/>
          </a:p>
        </p:txBody>
      </p:sp>
      <p:sp>
        <p:nvSpPr>
          <p:cNvPr id="4" name="Slide Number Placeholder 3"/>
          <p:cNvSpPr>
            <a:spLocks noGrp="1"/>
          </p:cNvSpPr>
          <p:nvPr>
            <p:ph type="sldNum" sz="quarter" idx="5"/>
          </p:nvPr>
        </p:nvSpPr>
        <p:spPr/>
        <p:txBody>
          <a:bodyPr/>
          <a:lstStyle/>
          <a:p>
            <a:fld id="{AC8DBC49-6730-0B4A-B27C-BC59BAB4F0C7}" type="slidenum">
              <a:rPr lang="en-JP" smtClean="0"/>
              <a:t>8</a:t>
            </a:fld>
            <a:endParaRPr lang="en-JP"/>
          </a:p>
        </p:txBody>
      </p:sp>
    </p:spTree>
    <p:extLst>
      <p:ext uri="{BB962C8B-B14F-4D97-AF65-F5344CB8AC3E}">
        <p14:creationId xmlns:p14="http://schemas.microsoft.com/office/powerpoint/2010/main" val="22512430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Any cause of macroeconomic growth and national public health is difficult to identify due to omitted variable biases, measurement errors, and limited data size. </a:t>
            </a:r>
            <a:endParaRPr lang="en-JP"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We are not aware of a prior study that shows a substantially negative causal impact of democracy. </a:t>
            </a:r>
            <a:endParaRPr lang="en-US" dirty="0"/>
          </a:p>
          <a:p>
            <a:endParaRPr lang="en-JP" dirty="0"/>
          </a:p>
        </p:txBody>
      </p:sp>
      <p:sp>
        <p:nvSpPr>
          <p:cNvPr id="4" name="Slide Number Placeholder 3"/>
          <p:cNvSpPr>
            <a:spLocks noGrp="1"/>
          </p:cNvSpPr>
          <p:nvPr>
            <p:ph type="sldNum" sz="quarter" idx="5"/>
          </p:nvPr>
        </p:nvSpPr>
        <p:spPr/>
        <p:txBody>
          <a:bodyPr/>
          <a:lstStyle/>
          <a:p>
            <a:fld id="{AC8DBC49-6730-0B4A-B27C-BC59BAB4F0C7}" type="slidenum">
              <a:rPr lang="en-JP" smtClean="0"/>
              <a:t>9</a:t>
            </a:fld>
            <a:endParaRPr lang="en-JP"/>
          </a:p>
        </p:txBody>
      </p:sp>
    </p:spTree>
    <p:extLst>
      <p:ext uri="{BB962C8B-B14F-4D97-AF65-F5344CB8AC3E}">
        <p14:creationId xmlns:p14="http://schemas.microsoft.com/office/powerpoint/2010/main" val="39765057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BEA0F4E-0D1B-864F-993D-71A7CFCC00C9}" type="datetimeFigureOut">
              <a:rPr lang="en-JP" smtClean="0"/>
              <a:t>5/14/21</a:t>
            </a:fld>
            <a:endParaRPr lang="en-JP"/>
          </a:p>
        </p:txBody>
      </p:sp>
      <p:sp>
        <p:nvSpPr>
          <p:cNvPr id="5" name="Footer Placeholder 4"/>
          <p:cNvSpPr>
            <a:spLocks noGrp="1"/>
          </p:cNvSpPr>
          <p:nvPr>
            <p:ph type="ftr" sz="quarter" idx="11"/>
          </p:nvPr>
        </p:nvSpPr>
        <p:spPr/>
        <p:txBody>
          <a:bodyPr/>
          <a:lstStyle/>
          <a:p>
            <a:endParaRPr lang="en-JP"/>
          </a:p>
        </p:txBody>
      </p:sp>
      <p:sp>
        <p:nvSpPr>
          <p:cNvPr id="6" name="Slide Number Placeholder 5"/>
          <p:cNvSpPr>
            <a:spLocks noGrp="1"/>
          </p:cNvSpPr>
          <p:nvPr>
            <p:ph type="sldNum" sz="quarter" idx="12"/>
          </p:nvPr>
        </p:nvSpPr>
        <p:spPr/>
        <p:txBody>
          <a:bodyPr/>
          <a:lstStyle/>
          <a:p>
            <a:fld id="{6D219DB6-D350-7842-8C21-532B6DE2C98E}" type="slidenum">
              <a:rPr lang="en-JP" smtClean="0"/>
              <a:t>‹#›</a:t>
            </a:fld>
            <a:endParaRPr lang="en-JP"/>
          </a:p>
        </p:txBody>
      </p:sp>
    </p:spTree>
    <p:extLst>
      <p:ext uri="{BB962C8B-B14F-4D97-AF65-F5344CB8AC3E}">
        <p14:creationId xmlns:p14="http://schemas.microsoft.com/office/powerpoint/2010/main" val="26716990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BEA0F4E-0D1B-864F-993D-71A7CFCC00C9}" type="datetimeFigureOut">
              <a:rPr lang="en-JP" smtClean="0"/>
              <a:t>5/14/21</a:t>
            </a:fld>
            <a:endParaRPr lang="en-JP"/>
          </a:p>
        </p:txBody>
      </p:sp>
      <p:sp>
        <p:nvSpPr>
          <p:cNvPr id="5" name="Footer Placeholder 4"/>
          <p:cNvSpPr>
            <a:spLocks noGrp="1"/>
          </p:cNvSpPr>
          <p:nvPr>
            <p:ph type="ftr" sz="quarter" idx="11"/>
          </p:nvPr>
        </p:nvSpPr>
        <p:spPr/>
        <p:txBody>
          <a:bodyPr/>
          <a:lstStyle/>
          <a:p>
            <a:endParaRPr lang="en-JP"/>
          </a:p>
        </p:txBody>
      </p:sp>
      <p:sp>
        <p:nvSpPr>
          <p:cNvPr id="6" name="Slide Number Placeholder 5"/>
          <p:cNvSpPr>
            <a:spLocks noGrp="1"/>
          </p:cNvSpPr>
          <p:nvPr>
            <p:ph type="sldNum" sz="quarter" idx="12"/>
          </p:nvPr>
        </p:nvSpPr>
        <p:spPr/>
        <p:txBody>
          <a:bodyPr/>
          <a:lstStyle/>
          <a:p>
            <a:fld id="{6D219DB6-D350-7842-8C21-532B6DE2C98E}" type="slidenum">
              <a:rPr lang="en-JP" smtClean="0"/>
              <a:t>‹#›</a:t>
            </a:fld>
            <a:endParaRPr lang="en-JP"/>
          </a:p>
        </p:txBody>
      </p:sp>
    </p:spTree>
    <p:extLst>
      <p:ext uri="{BB962C8B-B14F-4D97-AF65-F5344CB8AC3E}">
        <p14:creationId xmlns:p14="http://schemas.microsoft.com/office/powerpoint/2010/main" val="17096802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BEA0F4E-0D1B-864F-993D-71A7CFCC00C9}" type="datetimeFigureOut">
              <a:rPr lang="en-JP" smtClean="0"/>
              <a:t>5/14/21</a:t>
            </a:fld>
            <a:endParaRPr lang="en-JP"/>
          </a:p>
        </p:txBody>
      </p:sp>
      <p:sp>
        <p:nvSpPr>
          <p:cNvPr id="5" name="Footer Placeholder 4"/>
          <p:cNvSpPr>
            <a:spLocks noGrp="1"/>
          </p:cNvSpPr>
          <p:nvPr>
            <p:ph type="ftr" sz="quarter" idx="11"/>
          </p:nvPr>
        </p:nvSpPr>
        <p:spPr/>
        <p:txBody>
          <a:bodyPr/>
          <a:lstStyle/>
          <a:p>
            <a:endParaRPr lang="en-JP"/>
          </a:p>
        </p:txBody>
      </p:sp>
      <p:sp>
        <p:nvSpPr>
          <p:cNvPr id="6" name="Slide Number Placeholder 5"/>
          <p:cNvSpPr>
            <a:spLocks noGrp="1"/>
          </p:cNvSpPr>
          <p:nvPr>
            <p:ph type="sldNum" sz="quarter" idx="12"/>
          </p:nvPr>
        </p:nvSpPr>
        <p:spPr/>
        <p:txBody>
          <a:bodyPr/>
          <a:lstStyle/>
          <a:p>
            <a:fld id="{6D219DB6-D350-7842-8C21-532B6DE2C98E}" type="slidenum">
              <a:rPr lang="en-JP" smtClean="0"/>
              <a:t>‹#›</a:t>
            </a:fld>
            <a:endParaRPr lang="en-JP"/>
          </a:p>
        </p:txBody>
      </p:sp>
    </p:spTree>
    <p:extLst>
      <p:ext uri="{BB962C8B-B14F-4D97-AF65-F5344CB8AC3E}">
        <p14:creationId xmlns:p14="http://schemas.microsoft.com/office/powerpoint/2010/main" val="38467531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BEA0F4E-0D1B-864F-993D-71A7CFCC00C9}" type="datetimeFigureOut">
              <a:rPr lang="en-JP" smtClean="0"/>
              <a:t>5/14/21</a:t>
            </a:fld>
            <a:endParaRPr lang="en-JP"/>
          </a:p>
        </p:txBody>
      </p:sp>
      <p:sp>
        <p:nvSpPr>
          <p:cNvPr id="5" name="Footer Placeholder 4"/>
          <p:cNvSpPr>
            <a:spLocks noGrp="1"/>
          </p:cNvSpPr>
          <p:nvPr>
            <p:ph type="ftr" sz="quarter" idx="11"/>
          </p:nvPr>
        </p:nvSpPr>
        <p:spPr/>
        <p:txBody>
          <a:bodyPr/>
          <a:lstStyle/>
          <a:p>
            <a:endParaRPr lang="en-JP"/>
          </a:p>
        </p:txBody>
      </p:sp>
      <p:sp>
        <p:nvSpPr>
          <p:cNvPr id="6" name="Slide Number Placeholder 5"/>
          <p:cNvSpPr>
            <a:spLocks noGrp="1"/>
          </p:cNvSpPr>
          <p:nvPr>
            <p:ph type="sldNum" sz="quarter" idx="12"/>
          </p:nvPr>
        </p:nvSpPr>
        <p:spPr/>
        <p:txBody>
          <a:bodyPr/>
          <a:lstStyle/>
          <a:p>
            <a:fld id="{6D219DB6-D350-7842-8C21-532B6DE2C98E}" type="slidenum">
              <a:rPr lang="en-JP" smtClean="0"/>
              <a:t>‹#›</a:t>
            </a:fld>
            <a:endParaRPr lang="en-JP"/>
          </a:p>
        </p:txBody>
      </p:sp>
    </p:spTree>
    <p:extLst>
      <p:ext uri="{BB962C8B-B14F-4D97-AF65-F5344CB8AC3E}">
        <p14:creationId xmlns:p14="http://schemas.microsoft.com/office/powerpoint/2010/main" val="37877567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BEA0F4E-0D1B-864F-993D-71A7CFCC00C9}" type="datetimeFigureOut">
              <a:rPr lang="en-JP" smtClean="0"/>
              <a:t>5/14/21</a:t>
            </a:fld>
            <a:endParaRPr lang="en-JP"/>
          </a:p>
        </p:txBody>
      </p:sp>
      <p:sp>
        <p:nvSpPr>
          <p:cNvPr id="5" name="Footer Placeholder 4"/>
          <p:cNvSpPr>
            <a:spLocks noGrp="1"/>
          </p:cNvSpPr>
          <p:nvPr>
            <p:ph type="ftr" sz="quarter" idx="11"/>
          </p:nvPr>
        </p:nvSpPr>
        <p:spPr/>
        <p:txBody>
          <a:bodyPr/>
          <a:lstStyle/>
          <a:p>
            <a:endParaRPr lang="en-JP"/>
          </a:p>
        </p:txBody>
      </p:sp>
      <p:sp>
        <p:nvSpPr>
          <p:cNvPr id="6" name="Slide Number Placeholder 5"/>
          <p:cNvSpPr>
            <a:spLocks noGrp="1"/>
          </p:cNvSpPr>
          <p:nvPr>
            <p:ph type="sldNum" sz="quarter" idx="12"/>
          </p:nvPr>
        </p:nvSpPr>
        <p:spPr/>
        <p:txBody>
          <a:bodyPr/>
          <a:lstStyle/>
          <a:p>
            <a:fld id="{6D219DB6-D350-7842-8C21-532B6DE2C98E}" type="slidenum">
              <a:rPr lang="en-JP" smtClean="0"/>
              <a:t>‹#›</a:t>
            </a:fld>
            <a:endParaRPr lang="en-JP"/>
          </a:p>
        </p:txBody>
      </p:sp>
    </p:spTree>
    <p:extLst>
      <p:ext uri="{BB962C8B-B14F-4D97-AF65-F5344CB8AC3E}">
        <p14:creationId xmlns:p14="http://schemas.microsoft.com/office/powerpoint/2010/main" val="9191807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BEA0F4E-0D1B-864F-993D-71A7CFCC00C9}" type="datetimeFigureOut">
              <a:rPr lang="en-JP" smtClean="0"/>
              <a:t>5/14/21</a:t>
            </a:fld>
            <a:endParaRPr lang="en-JP"/>
          </a:p>
        </p:txBody>
      </p:sp>
      <p:sp>
        <p:nvSpPr>
          <p:cNvPr id="6" name="Footer Placeholder 5"/>
          <p:cNvSpPr>
            <a:spLocks noGrp="1"/>
          </p:cNvSpPr>
          <p:nvPr>
            <p:ph type="ftr" sz="quarter" idx="11"/>
          </p:nvPr>
        </p:nvSpPr>
        <p:spPr/>
        <p:txBody>
          <a:bodyPr/>
          <a:lstStyle/>
          <a:p>
            <a:endParaRPr lang="en-JP"/>
          </a:p>
        </p:txBody>
      </p:sp>
      <p:sp>
        <p:nvSpPr>
          <p:cNvPr id="7" name="Slide Number Placeholder 6"/>
          <p:cNvSpPr>
            <a:spLocks noGrp="1"/>
          </p:cNvSpPr>
          <p:nvPr>
            <p:ph type="sldNum" sz="quarter" idx="12"/>
          </p:nvPr>
        </p:nvSpPr>
        <p:spPr/>
        <p:txBody>
          <a:bodyPr/>
          <a:lstStyle/>
          <a:p>
            <a:fld id="{6D219DB6-D350-7842-8C21-532B6DE2C98E}" type="slidenum">
              <a:rPr lang="en-JP" smtClean="0"/>
              <a:t>‹#›</a:t>
            </a:fld>
            <a:endParaRPr lang="en-JP"/>
          </a:p>
        </p:txBody>
      </p:sp>
    </p:spTree>
    <p:extLst>
      <p:ext uri="{BB962C8B-B14F-4D97-AF65-F5344CB8AC3E}">
        <p14:creationId xmlns:p14="http://schemas.microsoft.com/office/powerpoint/2010/main" val="24034911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BEA0F4E-0D1B-864F-993D-71A7CFCC00C9}" type="datetimeFigureOut">
              <a:rPr lang="en-JP" smtClean="0"/>
              <a:t>5/14/21</a:t>
            </a:fld>
            <a:endParaRPr lang="en-JP"/>
          </a:p>
        </p:txBody>
      </p:sp>
      <p:sp>
        <p:nvSpPr>
          <p:cNvPr id="8" name="Footer Placeholder 7"/>
          <p:cNvSpPr>
            <a:spLocks noGrp="1"/>
          </p:cNvSpPr>
          <p:nvPr>
            <p:ph type="ftr" sz="quarter" idx="11"/>
          </p:nvPr>
        </p:nvSpPr>
        <p:spPr/>
        <p:txBody>
          <a:bodyPr/>
          <a:lstStyle/>
          <a:p>
            <a:endParaRPr lang="en-JP"/>
          </a:p>
        </p:txBody>
      </p:sp>
      <p:sp>
        <p:nvSpPr>
          <p:cNvPr id="9" name="Slide Number Placeholder 8"/>
          <p:cNvSpPr>
            <a:spLocks noGrp="1"/>
          </p:cNvSpPr>
          <p:nvPr>
            <p:ph type="sldNum" sz="quarter" idx="12"/>
          </p:nvPr>
        </p:nvSpPr>
        <p:spPr/>
        <p:txBody>
          <a:bodyPr/>
          <a:lstStyle/>
          <a:p>
            <a:fld id="{6D219DB6-D350-7842-8C21-532B6DE2C98E}" type="slidenum">
              <a:rPr lang="en-JP" smtClean="0"/>
              <a:t>‹#›</a:t>
            </a:fld>
            <a:endParaRPr lang="en-JP"/>
          </a:p>
        </p:txBody>
      </p:sp>
    </p:spTree>
    <p:extLst>
      <p:ext uri="{BB962C8B-B14F-4D97-AF65-F5344CB8AC3E}">
        <p14:creationId xmlns:p14="http://schemas.microsoft.com/office/powerpoint/2010/main" val="2803739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BEA0F4E-0D1B-864F-993D-71A7CFCC00C9}" type="datetimeFigureOut">
              <a:rPr lang="en-JP" smtClean="0"/>
              <a:t>5/14/21</a:t>
            </a:fld>
            <a:endParaRPr lang="en-JP"/>
          </a:p>
        </p:txBody>
      </p:sp>
      <p:sp>
        <p:nvSpPr>
          <p:cNvPr id="4" name="Footer Placeholder 3"/>
          <p:cNvSpPr>
            <a:spLocks noGrp="1"/>
          </p:cNvSpPr>
          <p:nvPr>
            <p:ph type="ftr" sz="quarter" idx="11"/>
          </p:nvPr>
        </p:nvSpPr>
        <p:spPr/>
        <p:txBody>
          <a:bodyPr/>
          <a:lstStyle/>
          <a:p>
            <a:endParaRPr lang="en-JP"/>
          </a:p>
        </p:txBody>
      </p:sp>
      <p:sp>
        <p:nvSpPr>
          <p:cNvPr id="5" name="Slide Number Placeholder 4"/>
          <p:cNvSpPr>
            <a:spLocks noGrp="1"/>
          </p:cNvSpPr>
          <p:nvPr>
            <p:ph type="sldNum" sz="quarter" idx="12"/>
          </p:nvPr>
        </p:nvSpPr>
        <p:spPr/>
        <p:txBody>
          <a:bodyPr/>
          <a:lstStyle/>
          <a:p>
            <a:fld id="{6D219DB6-D350-7842-8C21-532B6DE2C98E}" type="slidenum">
              <a:rPr lang="en-JP" smtClean="0"/>
              <a:t>‹#›</a:t>
            </a:fld>
            <a:endParaRPr lang="en-JP"/>
          </a:p>
        </p:txBody>
      </p:sp>
    </p:spTree>
    <p:extLst>
      <p:ext uri="{BB962C8B-B14F-4D97-AF65-F5344CB8AC3E}">
        <p14:creationId xmlns:p14="http://schemas.microsoft.com/office/powerpoint/2010/main" val="2571306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BEA0F4E-0D1B-864F-993D-71A7CFCC00C9}" type="datetimeFigureOut">
              <a:rPr lang="en-JP" smtClean="0"/>
              <a:t>5/14/21</a:t>
            </a:fld>
            <a:endParaRPr lang="en-JP"/>
          </a:p>
        </p:txBody>
      </p:sp>
      <p:sp>
        <p:nvSpPr>
          <p:cNvPr id="3" name="Footer Placeholder 2"/>
          <p:cNvSpPr>
            <a:spLocks noGrp="1"/>
          </p:cNvSpPr>
          <p:nvPr>
            <p:ph type="ftr" sz="quarter" idx="11"/>
          </p:nvPr>
        </p:nvSpPr>
        <p:spPr/>
        <p:txBody>
          <a:bodyPr/>
          <a:lstStyle/>
          <a:p>
            <a:endParaRPr lang="en-JP"/>
          </a:p>
        </p:txBody>
      </p:sp>
      <p:sp>
        <p:nvSpPr>
          <p:cNvPr id="4" name="Slide Number Placeholder 3"/>
          <p:cNvSpPr>
            <a:spLocks noGrp="1"/>
          </p:cNvSpPr>
          <p:nvPr>
            <p:ph type="sldNum" sz="quarter" idx="12"/>
          </p:nvPr>
        </p:nvSpPr>
        <p:spPr/>
        <p:txBody>
          <a:bodyPr/>
          <a:lstStyle/>
          <a:p>
            <a:fld id="{6D219DB6-D350-7842-8C21-532B6DE2C98E}" type="slidenum">
              <a:rPr lang="en-JP" smtClean="0"/>
              <a:t>‹#›</a:t>
            </a:fld>
            <a:endParaRPr lang="en-JP"/>
          </a:p>
        </p:txBody>
      </p:sp>
    </p:spTree>
    <p:extLst>
      <p:ext uri="{BB962C8B-B14F-4D97-AF65-F5344CB8AC3E}">
        <p14:creationId xmlns:p14="http://schemas.microsoft.com/office/powerpoint/2010/main" val="26035205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BEA0F4E-0D1B-864F-993D-71A7CFCC00C9}" type="datetimeFigureOut">
              <a:rPr lang="en-JP" smtClean="0"/>
              <a:t>5/14/21</a:t>
            </a:fld>
            <a:endParaRPr lang="en-JP"/>
          </a:p>
        </p:txBody>
      </p:sp>
      <p:sp>
        <p:nvSpPr>
          <p:cNvPr id="6" name="Footer Placeholder 5"/>
          <p:cNvSpPr>
            <a:spLocks noGrp="1"/>
          </p:cNvSpPr>
          <p:nvPr>
            <p:ph type="ftr" sz="quarter" idx="11"/>
          </p:nvPr>
        </p:nvSpPr>
        <p:spPr/>
        <p:txBody>
          <a:bodyPr/>
          <a:lstStyle/>
          <a:p>
            <a:endParaRPr lang="en-JP"/>
          </a:p>
        </p:txBody>
      </p:sp>
      <p:sp>
        <p:nvSpPr>
          <p:cNvPr id="7" name="Slide Number Placeholder 6"/>
          <p:cNvSpPr>
            <a:spLocks noGrp="1"/>
          </p:cNvSpPr>
          <p:nvPr>
            <p:ph type="sldNum" sz="quarter" idx="12"/>
          </p:nvPr>
        </p:nvSpPr>
        <p:spPr/>
        <p:txBody>
          <a:bodyPr/>
          <a:lstStyle/>
          <a:p>
            <a:fld id="{6D219DB6-D350-7842-8C21-532B6DE2C98E}" type="slidenum">
              <a:rPr lang="en-JP" smtClean="0"/>
              <a:t>‹#›</a:t>
            </a:fld>
            <a:endParaRPr lang="en-JP"/>
          </a:p>
        </p:txBody>
      </p:sp>
    </p:spTree>
    <p:extLst>
      <p:ext uri="{BB962C8B-B14F-4D97-AF65-F5344CB8AC3E}">
        <p14:creationId xmlns:p14="http://schemas.microsoft.com/office/powerpoint/2010/main" val="16256507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BEA0F4E-0D1B-864F-993D-71A7CFCC00C9}" type="datetimeFigureOut">
              <a:rPr lang="en-JP" smtClean="0"/>
              <a:t>5/14/21</a:t>
            </a:fld>
            <a:endParaRPr lang="en-JP"/>
          </a:p>
        </p:txBody>
      </p:sp>
      <p:sp>
        <p:nvSpPr>
          <p:cNvPr id="6" name="Footer Placeholder 5"/>
          <p:cNvSpPr>
            <a:spLocks noGrp="1"/>
          </p:cNvSpPr>
          <p:nvPr>
            <p:ph type="ftr" sz="quarter" idx="11"/>
          </p:nvPr>
        </p:nvSpPr>
        <p:spPr/>
        <p:txBody>
          <a:bodyPr/>
          <a:lstStyle/>
          <a:p>
            <a:endParaRPr lang="en-JP"/>
          </a:p>
        </p:txBody>
      </p:sp>
      <p:sp>
        <p:nvSpPr>
          <p:cNvPr id="7" name="Slide Number Placeholder 6"/>
          <p:cNvSpPr>
            <a:spLocks noGrp="1"/>
          </p:cNvSpPr>
          <p:nvPr>
            <p:ph type="sldNum" sz="quarter" idx="12"/>
          </p:nvPr>
        </p:nvSpPr>
        <p:spPr/>
        <p:txBody>
          <a:bodyPr/>
          <a:lstStyle/>
          <a:p>
            <a:fld id="{6D219DB6-D350-7842-8C21-532B6DE2C98E}" type="slidenum">
              <a:rPr lang="en-JP" smtClean="0"/>
              <a:t>‹#›</a:t>
            </a:fld>
            <a:endParaRPr lang="en-JP"/>
          </a:p>
        </p:txBody>
      </p:sp>
    </p:spTree>
    <p:extLst>
      <p:ext uri="{BB962C8B-B14F-4D97-AF65-F5344CB8AC3E}">
        <p14:creationId xmlns:p14="http://schemas.microsoft.com/office/powerpoint/2010/main" val="24627187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BEA0F4E-0D1B-864F-993D-71A7CFCC00C9}" type="datetimeFigureOut">
              <a:rPr lang="en-JP" smtClean="0"/>
              <a:t>5/14/21</a:t>
            </a:fld>
            <a:endParaRPr lang="en-JP"/>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JP"/>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D219DB6-D350-7842-8C21-532B6DE2C98E}" type="slidenum">
              <a:rPr lang="en-JP" smtClean="0"/>
              <a:t>‹#›</a:t>
            </a:fld>
            <a:endParaRPr lang="en-JP"/>
          </a:p>
        </p:txBody>
      </p:sp>
    </p:spTree>
    <p:extLst>
      <p:ext uri="{BB962C8B-B14F-4D97-AF65-F5344CB8AC3E}">
        <p14:creationId xmlns:p14="http://schemas.microsoft.com/office/powerpoint/2010/main" val="176382701"/>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9.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9.xml"/><Relationship Id="rId1" Type="http://schemas.openxmlformats.org/officeDocument/2006/relationships/slideLayout" Target="../slideLayouts/slideLayout6.xml"/><Relationship Id="rId4" Type="http://schemas.openxmlformats.org/officeDocument/2006/relationships/image" Target="../media/image6.png"/></Relationships>
</file>

<file path=ppt/slides/_rels/slide21.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20.xml"/><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9.xml"/><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4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0.xml"/><Relationship Id="rId1" Type="http://schemas.openxmlformats.org/officeDocument/2006/relationships/slideLayout" Target="../slideLayouts/slideLayout7.xml"/><Relationship Id="rId4" Type="http://schemas.openxmlformats.org/officeDocument/2006/relationships/image" Target="../media/image150.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170.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9.xml"/><Relationship Id="rId1" Type="http://schemas.openxmlformats.org/officeDocument/2006/relationships/slideLayout" Target="../slideLayouts/slideLayout7.xml"/><Relationship Id="rId4" Type="http://schemas.openxmlformats.org/officeDocument/2006/relationships/image" Target="../media/image190.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0.xml"/><Relationship Id="rId1" Type="http://schemas.openxmlformats.org/officeDocument/2006/relationships/slideLayout" Target="../slideLayouts/slideLayout7.xml"/><Relationship Id="rId4" Type="http://schemas.openxmlformats.org/officeDocument/2006/relationships/image" Target="../media/image210.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7A57C-43C2-E846-A472-F32D55D5EF51}"/>
              </a:ext>
            </a:extLst>
          </p:cNvPr>
          <p:cNvSpPr>
            <a:spLocks noGrp="1"/>
          </p:cNvSpPr>
          <p:nvPr>
            <p:ph type="ctrTitle"/>
          </p:nvPr>
        </p:nvSpPr>
        <p:spPr>
          <a:xfrm>
            <a:off x="1066076" y="620024"/>
            <a:ext cx="10033724" cy="4649986"/>
          </a:xfrm>
        </p:spPr>
        <p:txBody>
          <a:bodyPr wrap="square" anchor="ctr">
            <a:normAutofit/>
          </a:bodyPr>
          <a:lstStyle/>
          <a:p>
            <a:r>
              <a:rPr lang="en-JP" sz="4400" dirty="0">
                <a:solidFill>
                  <a:schemeClr val="accent1"/>
                </a:solidFill>
              </a:rPr>
              <a:t>Curse of Democracy</a:t>
            </a:r>
            <a:r>
              <a:rPr lang="en-JP" sz="4400">
                <a:solidFill>
                  <a:schemeClr val="accent1"/>
                </a:solidFill>
              </a:rPr>
              <a:t>: </a:t>
            </a:r>
            <a:br>
              <a:rPr lang="en-US" sz="4400" dirty="0">
                <a:solidFill>
                  <a:schemeClr val="accent1"/>
                </a:solidFill>
              </a:rPr>
            </a:br>
            <a:r>
              <a:rPr lang="en-JP" sz="4400">
                <a:solidFill>
                  <a:schemeClr val="accent1"/>
                </a:solidFill>
              </a:rPr>
              <a:t>Evidence from</a:t>
            </a:r>
            <a:r>
              <a:rPr lang="en-US" sz="4400" dirty="0">
                <a:solidFill>
                  <a:schemeClr val="accent1"/>
                </a:solidFill>
              </a:rPr>
              <a:t> the 21</a:t>
            </a:r>
            <a:r>
              <a:rPr lang="en-US" sz="4400" baseline="30000" dirty="0">
                <a:solidFill>
                  <a:schemeClr val="accent1"/>
                </a:solidFill>
              </a:rPr>
              <a:t>st</a:t>
            </a:r>
            <a:r>
              <a:rPr lang="en-US" sz="4400" dirty="0">
                <a:solidFill>
                  <a:schemeClr val="accent1"/>
                </a:solidFill>
              </a:rPr>
              <a:t> Century</a:t>
            </a:r>
            <a:br>
              <a:rPr lang="en-US" sz="4400" dirty="0">
                <a:solidFill>
                  <a:schemeClr val="accent1"/>
                </a:solidFill>
              </a:rPr>
            </a:br>
            <a:r>
              <a:rPr lang="en-JP" sz="4400">
                <a:solidFill>
                  <a:schemeClr val="accent1"/>
                </a:solidFill>
              </a:rPr>
              <a:t> </a:t>
            </a:r>
            <a:endParaRPr lang="en-JP" sz="4400" dirty="0">
              <a:solidFill>
                <a:schemeClr val="accent1"/>
              </a:solidFill>
            </a:endParaRPr>
          </a:p>
        </p:txBody>
      </p:sp>
      <p:sp>
        <p:nvSpPr>
          <p:cNvPr id="3" name="Subtitle 2">
            <a:extLst>
              <a:ext uri="{FF2B5EF4-FFF2-40B4-BE49-F238E27FC236}">
                <a16:creationId xmlns:a16="http://schemas.microsoft.com/office/drawing/2014/main" id="{36F26AEB-46E3-0A49-8202-02701627DB96}"/>
              </a:ext>
            </a:extLst>
          </p:cNvPr>
          <p:cNvSpPr>
            <a:spLocks noGrp="1"/>
          </p:cNvSpPr>
          <p:nvPr>
            <p:ph type="subTitle" idx="1"/>
          </p:nvPr>
        </p:nvSpPr>
        <p:spPr>
          <a:xfrm>
            <a:off x="1079138" y="3429000"/>
            <a:ext cx="10007600" cy="1600200"/>
          </a:xfrm>
        </p:spPr>
        <p:txBody>
          <a:bodyPr wrap="square" anchor="t">
            <a:normAutofit/>
          </a:bodyPr>
          <a:lstStyle/>
          <a:p>
            <a:r>
              <a:rPr lang="en-JP" sz="4000">
                <a:solidFill>
                  <a:schemeClr val="tx1">
                    <a:alpha val="60000"/>
                  </a:schemeClr>
                </a:solidFill>
              </a:rPr>
              <a:t>Yusuke Narita </a:t>
            </a:r>
            <a:endParaRPr lang="en-US" sz="4000" dirty="0">
              <a:solidFill>
                <a:schemeClr val="tx1">
                  <a:alpha val="60000"/>
                </a:schemeClr>
              </a:solidFill>
            </a:endParaRPr>
          </a:p>
          <a:p>
            <a:r>
              <a:rPr lang="en-JP" sz="4000">
                <a:solidFill>
                  <a:schemeClr val="tx1">
                    <a:alpha val="60000"/>
                  </a:schemeClr>
                </a:solidFill>
              </a:rPr>
              <a:t>Ayumi </a:t>
            </a:r>
            <a:r>
              <a:rPr lang="en-JP" sz="4000" dirty="0">
                <a:solidFill>
                  <a:schemeClr val="tx1">
                    <a:alpha val="60000"/>
                  </a:schemeClr>
                </a:solidFill>
              </a:rPr>
              <a:t>Sudo</a:t>
            </a:r>
          </a:p>
          <a:p>
            <a:pPr algn="l"/>
            <a:endParaRPr lang="en-JP" sz="4000" dirty="0">
              <a:solidFill>
                <a:schemeClr val="tx1">
                  <a:alpha val="60000"/>
                </a:schemeClr>
              </a:solidFill>
            </a:endParaRPr>
          </a:p>
        </p:txBody>
      </p:sp>
    </p:spTree>
    <p:extLst>
      <p:ext uri="{BB962C8B-B14F-4D97-AF65-F5344CB8AC3E}">
        <p14:creationId xmlns:p14="http://schemas.microsoft.com/office/powerpoint/2010/main" val="1828281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00"/>
                                        <p:tgtEl>
                                          <p:spTgt spid="3">
                                            <p:txEl>
                                              <p:pRg st="0" end="0"/>
                                            </p:txEl>
                                          </p:spTgt>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700"/>
                                        <p:tgtEl>
                                          <p:spTgt spid="3">
                                            <p:txEl>
                                              <p:pRg st="1" end="1"/>
                                            </p:txEl>
                                          </p:spTgt>
                                        </p:tgtEl>
                                      </p:cBhvr>
                                    </p:animEffect>
                                  </p:childTnLst>
                                </p:cTn>
                              </p:par>
                              <p:par>
                                <p:cTn id="11" presetID="10" presetClass="entr" presetSubtype="0" fill="hold" grpId="0" nodeType="withEffect">
                                  <p:stCondLst>
                                    <p:cond delay="500"/>
                                  </p:stCondLst>
                                  <p:iterate>
                                    <p:tmPct val="10000"/>
                                  </p:iterate>
                                  <p:childTnLst>
                                    <p:set>
                                      <p:cBhvr>
                                        <p:cTn id="12" dur="1" fill="hold">
                                          <p:stCondLst>
                                            <p:cond delay="0"/>
                                          </p:stCondLst>
                                        </p:cTn>
                                        <p:tgtEl>
                                          <p:spTgt spid="2"/>
                                        </p:tgtEl>
                                        <p:attrNameLst>
                                          <p:attrName>style.visibility</p:attrName>
                                        </p:attrNameLst>
                                      </p:cBhvr>
                                      <p:to>
                                        <p:strVal val="visible"/>
                                      </p:to>
                                    </p:set>
                                    <p:animEffect transition="in" filter="fade">
                                      <p:cBhvr>
                                        <p:cTn id="13"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50321C-CEB4-8B4F-ABFB-E039C2E29497}"/>
              </a:ext>
            </a:extLst>
          </p:cNvPr>
          <p:cNvSpPr>
            <a:spLocks noGrp="1"/>
          </p:cNvSpPr>
          <p:nvPr>
            <p:ph type="title"/>
          </p:nvPr>
        </p:nvSpPr>
        <p:spPr>
          <a:xfrm>
            <a:off x="251012" y="365125"/>
            <a:ext cx="11940988" cy="1325563"/>
          </a:xfrm>
        </p:spPr>
        <p:txBody>
          <a:bodyPr/>
          <a:lstStyle/>
          <a:p>
            <a:r>
              <a:rPr lang="en-JP" dirty="0">
                <a:solidFill>
                  <a:schemeClr val="accent1"/>
                </a:solidFill>
              </a:rPr>
              <a:t>1b. Mechanisms behind democracy’s effects</a:t>
            </a:r>
          </a:p>
        </p:txBody>
      </p:sp>
      <p:sp>
        <p:nvSpPr>
          <p:cNvPr id="3" name="Content Placeholder 2">
            <a:extLst>
              <a:ext uri="{FF2B5EF4-FFF2-40B4-BE49-F238E27FC236}">
                <a16:creationId xmlns:a16="http://schemas.microsoft.com/office/drawing/2014/main" id="{83A5A32F-59BC-0F40-93FD-A09F0A7E77BC}"/>
              </a:ext>
            </a:extLst>
          </p:cNvPr>
          <p:cNvSpPr>
            <a:spLocks noGrp="1"/>
          </p:cNvSpPr>
          <p:nvPr>
            <p:ph idx="1"/>
          </p:nvPr>
        </p:nvSpPr>
        <p:spPr>
          <a:xfrm>
            <a:off x="838200" y="2506662"/>
            <a:ext cx="10515600" cy="4351338"/>
          </a:xfrm>
        </p:spPr>
        <p:txBody>
          <a:bodyPr>
            <a:normAutofit/>
          </a:bodyPr>
          <a:lstStyle/>
          <a:p>
            <a:pPr>
              <a:buClr>
                <a:schemeClr val="accent1"/>
              </a:buClr>
            </a:pPr>
            <a:r>
              <a:rPr lang="en-JP" dirty="0"/>
              <a:t>Higher representation leads to greater investments in education and public health</a:t>
            </a:r>
          </a:p>
          <a:p>
            <a:pPr marL="457200" lvl="1" indent="0">
              <a:buClr>
                <a:schemeClr val="accent1"/>
              </a:buClr>
              <a:buNone/>
            </a:pPr>
            <a:r>
              <a:rPr lang="en-JP" dirty="0">
                <a:solidFill>
                  <a:schemeClr val="tx2"/>
                </a:solidFill>
              </a:rPr>
              <a:t>Baum and Lake (2003); Doucouliagos and Ulubasoglu (2008); Lake and Baum (2001); Tavares and Wacziarg (2001)</a:t>
            </a:r>
          </a:p>
          <a:p>
            <a:pPr>
              <a:buClr>
                <a:schemeClr val="accent1"/>
              </a:buClr>
            </a:pPr>
            <a:r>
              <a:rPr lang="en-JP" dirty="0"/>
              <a:t>Different electoral process leads to different income redistribution and provisions of public goods</a:t>
            </a:r>
          </a:p>
          <a:p>
            <a:pPr marL="457200" lvl="1" indent="0">
              <a:buClr>
                <a:schemeClr val="accent1"/>
              </a:buClr>
              <a:buNone/>
            </a:pPr>
            <a:r>
              <a:rPr lang="en-JP" dirty="0">
                <a:solidFill>
                  <a:schemeClr val="tx2"/>
                </a:solidFill>
              </a:rPr>
              <a:t>Besley and Case (2003); Burgess et al. (2015)</a:t>
            </a:r>
            <a:endParaRPr lang="en-JP" dirty="0"/>
          </a:p>
        </p:txBody>
      </p:sp>
    </p:spTree>
    <p:extLst>
      <p:ext uri="{BB962C8B-B14F-4D97-AF65-F5344CB8AC3E}">
        <p14:creationId xmlns:p14="http://schemas.microsoft.com/office/powerpoint/2010/main" val="14070486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50321C-CEB4-8B4F-ABFB-E039C2E29497}"/>
              </a:ext>
            </a:extLst>
          </p:cNvPr>
          <p:cNvSpPr>
            <a:spLocks noGrp="1"/>
          </p:cNvSpPr>
          <p:nvPr>
            <p:ph type="title"/>
          </p:nvPr>
        </p:nvSpPr>
        <p:spPr/>
        <p:txBody>
          <a:bodyPr/>
          <a:lstStyle/>
          <a:p>
            <a:r>
              <a:rPr lang="en-JP" dirty="0">
                <a:solidFill>
                  <a:schemeClr val="accent1"/>
                </a:solidFill>
              </a:rPr>
              <a:t>2. Economics of pandemics</a:t>
            </a:r>
          </a:p>
        </p:txBody>
      </p:sp>
      <p:sp>
        <p:nvSpPr>
          <p:cNvPr id="3" name="Content Placeholder 2">
            <a:extLst>
              <a:ext uri="{FF2B5EF4-FFF2-40B4-BE49-F238E27FC236}">
                <a16:creationId xmlns:a16="http://schemas.microsoft.com/office/drawing/2014/main" id="{83A5A32F-59BC-0F40-93FD-A09F0A7E77BC}"/>
              </a:ext>
            </a:extLst>
          </p:cNvPr>
          <p:cNvSpPr>
            <a:spLocks noGrp="1"/>
          </p:cNvSpPr>
          <p:nvPr>
            <p:ph idx="1"/>
          </p:nvPr>
        </p:nvSpPr>
        <p:spPr/>
        <p:txBody>
          <a:bodyPr anchor="ctr">
            <a:normAutofit/>
          </a:bodyPr>
          <a:lstStyle/>
          <a:p>
            <a:pPr>
              <a:buClr>
                <a:schemeClr val="accent1"/>
              </a:buClr>
            </a:pPr>
            <a:r>
              <a:rPr lang="en-JP" dirty="0"/>
              <a:t>Obedience to travel restrictions or compliance with social distancing differ by culture, social capital, government communication, and political systems</a:t>
            </a:r>
          </a:p>
          <a:p>
            <a:pPr marL="457200" lvl="1" indent="0">
              <a:buClr>
                <a:schemeClr val="accent1"/>
              </a:buClr>
              <a:buNone/>
            </a:pPr>
            <a:r>
              <a:rPr lang="en-JP" dirty="0">
                <a:solidFill>
                  <a:schemeClr val="tx2"/>
                </a:solidFill>
              </a:rPr>
              <a:t>Frey, Chen and Presidente (2020); Giuliano et al (2020); Karabulut et al (2021); Bosancianu et. al (2020); Schmelz (2021). </a:t>
            </a:r>
          </a:p>
        </p:txBody>
      </p:sp>
    </p:spTree>
    <p:extLst>
      <p:ext uri="{BB962C8B-B14F-4D97-AF65-F5344CB8AC3E}">
        <p14:creationId xmlns:p14="http://schemas.microsoft.com/office/powerpoint/2010/main" val="20471885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FE121-A533-C64C-988D-52A29EBBB778}"/>
              </a:ext>
            </a:extLst>
          </p:cNvPr>
          <p:cNvSpPr>
            <a:spLocks noGrp="1"/>
          </p:cNvSpPr>
          <p:nvPr>
            <p:ph type="title"/>
          </p:nvPr>
        </p:nvSpPr>
        <p:spPr/>
        <p:txBody>
          <a:bodyPr/>
          <a:lstStyle/>
          <a:p>
            <a:r>
              <a:rPr lang="en-JP" dirty="0"/>
              <a:t>Literature review</a:t>
            </a:r>
          </a:p>
        </p:txBody>
      </p:sp>
      <p:sp>
        <p:nvSpPr>
          <p:cNvPr id="3" name="Content Placeholder 2">
            <a:extLst>
              <a:ext uri="{FF2B5EF4-FFF2-40B4-BE49-F238E27FC236}">
                <a16:creationId xmlns:a16="http://schemas.microsoft.com/office/drawing/2014/main" id="{3EBC63E7-66E7-4D4B-998F-F03ADFAF726D}"/>
              </a:ext>
            </a:extLst>
          </p:cNvPr>
          <p:cNvSpPr>
            <a:spLocks noGrp="1"/>
          </p:cNvSpPr>
          <p:nvPr>
            <p:ph idx="1"/>
          </p:nvPr>
        </p:nvSpPr>
        <p:spPr/>
        <p:txBody>
          <a:bodyPr>
            <a:normAutofit lnSpcReduction="10000"/>
          </a:bodyPr>
          <a:lstStyle/>
          <a:p>
            <a:pPr marL="0" indent="0">
              <a:buNone/>
            </a:pPr>
            <a:endParaRPr lang="en-JP" dirty="0">
              <a:solidFill>
                <a:schemeClr val="accent1"/>
              </a:solidFill>
            </a:endParaRPr>
          </a:p>
          <a:p>
            <a:pPr marL="0" indent="0">
              <a:buNone/>
            </a:pPr>
            <a:endParaRPr lang="en-JP" dirty="0">
              <a:solidFill>
                <a:schemeClr val="accent1"/>
              </a:solidFill>
            </a:endParaRPr>
          </a:p>
          <a:p>
            <a:pPr marL="0" indent="0">
              <a:buNone/>
            </a:pPr>
            <a:r>
              <a:rPr lang="en-JP" dirty="0">
                <a:solidFill>
                  <a:schemeClr val="accent1"/>
                </a:solidFill>
              </a:rPr>
              <a:t>1. Democracy, economic growth and public health</a:t>
            </a:r>
          </a:p>
          <a:p>
            <a:pPr marL="0" indent="0">
              <a:buNone/>
            </a:pPr>
            <a:r>
              <a:rPr lang="en-JP" dirty="0">
                <a:solidFill>
                  <a:schemeClr val="accent1"/>
                </a:solidFill>
              </a:rPr>
              <a:t>	</a:t>
            </a:r>
            <a:r>
              <a:rPr lang="en-JP" dirty="0"/>
              <a:t>No prior study shows a substantially worse effect of democracy.</a:t>
            </a:r>
            <a:endParaRPr lang="en-JP" dirty="0">
              <a:solidFill>
                <a:schemeClr val="accent1"/>
              </a:solidFill>
            </a:endParaRPr>
          </a:p>
          <a:p>
            <a:pPr marL="0" indent="0">
              <a:buNone/>
            </a:pPr>
            <a:r>
              <a:rPr lang="en-JP" dirty="0">
                <a:solidFill>
                  <a:schemeClr val="accent1"/>
                </a:solidFill>
              </a:rPr>
              <a:t>2. Economics of pandemics</a:t>
            </a:r>
          </a:p>
          <a:p>
            <a:pPr marL="0" indent="0">
              <a:buNone/>
            </a:pPr>
            <a:r>
              <a:rPr lang="en-JP" dirty="0">
                <a:solidFill>
                  <a:schemeClr val="accent1"/>
                </a:solidFill>
              </a:rPr>
              <a:t>	</a:t>
            </a:r>
            <a:r>
              <a:rPr lang="en-JP" dirty="0"/>
              <a:t>No prior study finds any root cause of Covid-19 outcomes</a:t>
            </a:r>
            <a:endParaRPr lang="en-JP" dirty="0">
              <a:solidFill>
                <a:schemeClr val="accent1"/>
              </a:solidFill>
            </a:endParaRPr>
          </a:p>
          <a:p>
            <a:pPr marL="0" indent="0">
              <a:buNone/>
            </a:pPr>
            <a:r>
              <a:rPr lang="en-JP" dirty="0"/>
              <a:t>	</a:t>
            </a:r>
          </a:p>
          <a:p>
            <a:pPr marL="0" indent="0">
              <a:buNone/>
            </a:pPr>
            <a:r>
              <a:rPr lang="en-JP" dirty="0"/>
              <a:t>	   Integrate these two strands to find that democracy </a:t>
            </a:r>
            <a:r>
              <a:rPr lang="en-JP" i="1" dirty="0"/>
              <a:t>causes </a:t>
            </a:r>
            <a:r>
              <a:rPr lang="en-JP" dirty="0"/>
              <a:t>the 	   worse economic and public health outcomes in 2020.</a:t>
            </a:r>
          </a:p>
        </p:txBody>
      </p:sp>
      <p:sp>
        <p:nvSpPr>
          <p:cNvPr id="4" name="Right Arrow 3">
            <a:extLst>
              <a:ext uri="{FF2B5EF4-FFF2-40B4-BE49-F238E27FC236}">
                <a16:creationId xmlns:a16="http://schemas.microsoft.com/office/drawing/2014/main" id="{9D2FA94E-95F7-C147-A421-5436CEEA53AF}"/>
              </a:ext>
            </a:extLst>
          </p:cNvPr>
          <p:cNvSpPr/>
          <p:nvPr/>
        </p:nvSpPr>
        <p:spPr>
          <a:xfrm>
            <a:off x="1097280" y="5227320"/>
            <a:ext cx="807720" cy="441960"/>
          </a:xfrm>
          <a:prstGeom prst="rightArrow">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dirty="0"/>
          </a:p>
        </p:txBody>
      </p:sp>
    </p:spTree>
    <p:extLst>
      <p:ext uri="{BB962C8B-B14F-4D97-AF65-F5344CB8AC3E}">
        <p14:creationId xmlns:p14="http://schemas.microsoft.com/office/powerpoint/2010/main" val="69164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1CAF06-27A2-A543-BC33-35865C3BCCA7}"/>
              </a:ext>
            </a:extLst>
          </p:cNvPr>
          <p:cNvSpPr>
            <a:spLocks noGrp="1"/>
          </p:cNvSpPr>
          <p:nvPr>
            <p:ph type="title"/>
          </p:nvPr>
        </p:nvSpPr>
        <p:spPr/>
        <p:txBody>
          <a:bodyPr/>
          <a:lstStyle/>
          <a:p>
            <a:r>
              <a:rPr lang="en-JP" dirty="0"/>
              <a:t>Outline</a:t>
            </a:r>
          </a:p>
        </p:txBody>
      </p:sp>
      <p:sp>
        <p:nvSpPr>
          <p:cNvPr id="3" name="Content Placeholder 2">
            <a:extLst>
              <a:ext uri="{FF2B5EF4-FFF2-40B4-BE49-F238E27FC236}">
                <a16:creationId xmlns:a16="http://schemas.microsoft.com/office/drawing/2014/main" id="{F517C1D1-1A08-384F-A732-43C0752BF845}"/>
              </a:ext>
            </a:extLst>
          </p:cNvPr>
          <p:cNvSpPr>
            <a:spLocks noGrp="1"/>
          </p:cNvSpPr>
          <p:nvPr>
            <p:ph idx="1"/>
          </p:nvPr>
        </p:nvSpPr>
        <p:spPr/>
        <p:txBody>
          <a:bodyPr/>
          <a:lstStyle/>
          <a:p>
            <a:pPr marL="571500" indent="-571500">
              <a:buClr>
                <a:schemeClr val="accent1"/>
              </a:buClr>
              <a:buAutoNum type="romanUcPeriod"/>
            </a:pPr>
            <a:r>
              <a:rPr lang="en-JP" dirty="0"/>
              <a:t>Data on Covid-19 outcomes and democracy </a:t>
            </a:r>
          </a:p>
          <a:p>
            <a:pPr marL="571500" indent="-571500">
              <a:buClr>
                <a:schemeClr val="accent1"/>
              </a:buClr>
              <a:buFont typeface="Arial" panose="020B0604020202020204" pitchFamily="34" charset="0"/>
              <a:buAutoNum type="romanUcPeriod"/>
            </a:pPr>
            <a:r>
              <a:rPr lang="en-JP" dirty="0"/>
              <a:t>OLS relationship between democracy and Covid-19 outcomes</a:t>
            </a:r>
          </a:p>
          <a:p>
            <a:pPr marL="571500" indent="-571500">
              <a:buClr>
                <a:schemeClr val="accent1"/>
              </a:buClr>
              <a:buAutoNum type="romanUcPeriod"/>
            </a:pPr>
            <a:r>
              <a:rPr lang="en-JP" dirty="0"/>
              <a:t>Instruments for political regimes</a:t>
            </a:r>
          </a:p>
          <a:p>
            <a:pPr marL="571500" indent="-571500">
              <a:buClr>
                <a:schemeClr val="accent1"/>
              </a:buClr>
              <a:buAutoNum type="romanUcPeriod"/>
            </a:pPr>
            <a:r>
              <a:rPr lang="en-JP" dirty="0"/>
              <a:t>Results</a:t>
            </a:r>
          </a:p>
          <a:p>
            <a:pPr marL="1028700" lvl="1" indent="-571500">
              <a:buClr>
                <a:schemeClr val="accent1"/>
              </a:buClr>
              <a:buAutoNum type="romanUcPeriod"/>
            </a:pPr>
            <a:r>
              <a:rPr lang="en-JP" dirty="0"/>
              <a:t>Democracy’s causal effect</a:t>
            </a:r>
          </a:p>
          <a:p>
            <a:pPr marL="1028700" lvl="1" indent="-571500">
              <a:buClr>
                <a:schemeClr val="accent1"/>
              </a:buClr>
              <a:buAutoNum type="romanUcPeriod"/>
            </a:pPr>
            <a:r>
              <a:rPr lang="en-JP" dirty="0"/>
              <a:t>Channels behind democracy’s effect</a:t>
            </a:r>
          </a:p>
          <a:p>
            <a:pPr marL="571500" indent="-571500">
              <a:buClr>
                <a:schemeClr val="accent1"/>
              </a:buClr>
              <a:buAutoNum type="romanUcPeriod"/>
            </a:pPr>
            <a:r>
              <a:rPr lang="en-JP" dirty="0"/>
              <a:t>Conclusion</a:t>
            </a:r>
          </a:p>
        </p:txBody>
      </p:sp>
    </p:spTree>
    <p:extLst>
      <p:ext uri="{BB962C8B-B14F-4D97-AF65-F5344CB8AC3E}">
        <p14:creationId xmlns:p14="http://schemas.microsoft.com/office/powerpoint/2010/main" val="12847250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1CAF06-27A2-A543-BC33-35865C3BCCA7}"/>
              </a:ext>
            </a:extLst>
          </p:cNvPr>
          <p:cNvSpPr>
            <a:spLocks noGrp="1"/>
          </p:cNvSpPr>
          <p:nvPr>
            <p:ph type="title"/>
          </p:nvPr>
        </p:nvSpPr>
        <p:spPr/>
        <p:txBody>
          <a:bodyPr/>
          <a:lstStyle/>
          <a:p>
            <a:r>
              <a:rPr lang="en-JP" dirty="0"/>
              <a:t>Outline</a:t>
            </a:r>
          </a:p>
        </p:txBody>
      </p:sp>
      <p:sp>
        <p:nvSpPr>
          <p:cNvPr id="3" name="Content Placeholder 2">
            <a:extLst>
              <a:ext uri="{FF2B5EF4-FFF2-40B4-BE49-F238E27FC236}">
                <a16:creationId xmlns:a16="http://schemas.microsoft.com/office/drawing/2014/main" id="{F517C1D1-1A08-384F-A732-43C0752BF845}"/>
              </a:ext>
            </a:extLst>
          </p:cNvPr>
          <p:cNvSpPr>
            <a:spLocks noGrp="1"/>
          </p:cNvSpPr>
          <p:nvPr>
            <p:ph idx="1"/>
          </p:nvPr>
        </p:nvSpPr>
        <p:spPr/>
        <p:txBody>
          <a:bodyPr/>
          <a:lstStyle/>
          <a:p>
            <a:pPr marL="571500" indent="-571500">
              <a:buClr>
                <a:schemeClr val="accent1"/>
              </a:buClr>
              <a:buAutoNum type="romanUcPeriod"/>
            </a:pPr>
            <a:r>
              <a:rPr lang="en-JP" dirty="0"/>
              <a:t>Data on Covid-19 outcomes and democracy </a:t>
            </a:r>
          </a:p>
          <a:p>
            <a:pPr marL="571500" indent="-571500">
              <a:buClr>
                <a:schemeClr val="accent1"/>
              </a:buClr>
              <a:buFont typeface="Arial" panose="020B0604020202020204" pitchFamily="34" charset="0"/>
              <a:buAutoNum type="romanUcPeriod"/>
            </a:pPr>
            <a:r>
              <a:rPr lang="en-JP" dirty="0">
                <a:solidFill>
                  <a:schemeClr val="tx2">
                    <a:lumMod val="60000"/>
                    <a:lumOff val="40000"/>
                  </a:schemeClr>
                </a:solidFill>
              </a:rPr>
              <a:t>OLS relationship between democracy and Covid-19 outcomes</a:t>
            </a:r>
          </a:p>
          <a:p>
            <a:pPr marL="571500" indent="-571500">
              <a:buClr>
                <a:schemeClr val="accent1"/>
              </a:buClr>
              <a:buAutoNum type="romanUcPeriod"/>
            </a:pPr>
            <a:r>
              <a:rPr lang="en-JP" dirty="0">
                <a:solidFill>
                  <a:schemeClr val="tx2">
                    <a:lumMod val="60000"/>
                    <a:lumOff val="40000"/>
                  </a:schemeClr>
                </a:solidFill>
              </a:rPr>
              <a:t>Instruments for political regimes</a:t>
            </a:r>
          </a:p>
          <a:p>
            <a:pPr marL="571500" indent="-571500">
              <a:buClr>
                <a:schemeClr val="accent1"/>
              </a:buClr>
              <a:buAutoNum type="romanUcPeriod"/>
            </a:pPr>
            <a:r>
              <a:rPr lang="en-JP" dirty="0">
                <a:solidFill>
                  <a:schemeClr val="tx2">
                    <a:lumMod val="60000"/>
                    <a:lumOff val="40000"/>
                  </a:schemeClr>
                </a:solidFill>
              </a:rPr>
              <a:t>Results</a:t>
            </a:r>
          </a:p>
          <a:p>
            <a:pPr marL="1028700" lvl="1" indent="-571500">
              <a:buClr>
                <a:schemeClr val="accent1"/>
              </a:buClr>
              <a:buAutoNum type="romanUcPeriod"/>
            </a:pPr>
            <a:r>
              <a:rPr lang="en-JP" dirty="0">
                <a:solidFill>
                  <a:schemeClr val="tx2">
                    <a:lumMod val="60000"/>
                    <a:lumOff val="40000"/>
                  </a:schemeClr>
                </a:solidFill>
              </a:rPr>
              <a:t>Democracy’s causal effect</a:t>
            </a:r>
          </a:p>
          <a:p>
            <a:pPr marL="1028700" lvl="1" indent="-571500">
              <a:buClr>
                <a:schemeClr val="accent1"/>
              </a:buClr>
              <a:buAutoNum type="romanUcPeriod"/>
            </a:pPr>
            <a:r>
              <a:rPr lang="en-JP" dirty="0">
                <a:solidFill>
                  <a:schemeClr val="tx2">
                    <a:lumMod val="60000"/>
                    <a:lumOff val="40000"/>
                  </a:schemeClr>
                </a:solidFill>
              </a:rPr>
              <a:t>Channels behind democracy’s effect</a:t>
            </a:r>
          </a:p>
          <a:p>
            <a:pPr marL="571500" indent="-571500">
              <a:buClr>
                <a:schemeClr val="accent1"/>
              </a:buClr>
              <a:buAutoNum type="romanUcPeriod"/>
            </a:pPr>
            <a:r>
              <a:rPr lang="en-JP" dirty="0">
                <a:solidFill>
                  <a:schemeClr val="tx2">
                    <a:lumMod val="60000"/>
                    <a:lumOff val="40000"/>
                  </a:schemeClr>
                </a:solidFill>
              </a:rPr>
              <a:t>Conclusion</a:t>
            </a:r>
          </a:p>
        </p:txBody>
      </p:sp>
    </p:spTree>
    <p:extLst>
      <p:ext uri="{BB962C8B-B14F-4D97-AF65-F5344CB8AC3E}">
        <p14:creationId xmlns:p14="http://schemas.microsoft.com/office/powerpoint/2010/main" val="25245308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5A7CEE-CF6F-7B46-86DC-78F71A33F434}"/>
              </a:ext>
            </a:extLst>
          </p:cNvPr>
          <p:cNvSpPr>
            <a:spLocks noGrp="1"/>
          </p:cNvSpPr>
          <p:nvPr>
            <p:ph type="title"/>
          </p:nvPr>
        </p:nvSpPr>
        <p:spPr>
          <a:xfrm>
            <a:off x="838200" y="365125"/>
            <a:ext cx="11049000" cy="1325563"/>
          </a:xfrm>
        </p:spPr>
        <p:txBody>
          <a:bodyPr/>
          <a:lstStyle/>
          <a:p>
            <a:r>
              <a:rPr lang="en-JP" dirty="0"/>
              <a:t>Data on Covid-19 outcomes</a:t>
            </a:r>
          </a:p>
        </p:txBody>
      </p:sp>
      <p:sp>
        <p:nvSpPr>
          <p:cNvPr id="3" name="Content Placeholder 2">
            <a:extLst>
              <a:ext uri="{FF2B5EF4-FFF2-40B4-BE49-F238E27FC236}">
                <a16:creationId xmlns:a16="http://schemas.microsoft.com/office/drawing/2014/main" id="{1A9B5921-3608-2149-A561-13F6C797342F}"/>
              </a:ext>
            </a:extLst>
          </p:cNvPr>
          <p:cNvSpPr>
            <a:spLocks noGrp="1"/>
          </p:cNvSpPr>
          <p:nvPr>
            <p:ph idx="1"/>
          </p:nvPr>
        </p:nvSpPr>
        <p:spPr>
          <a:xfrm>
            <a:off x="838200" y="1825625"/>
            <a:ext cx="11353800" cy="4351338"/>
          </a:xfrm>
        </p:spPr>
        <p:txBody>
          <a:bodyPr>
            <a:normAutofit lnSpcReduction="10000"/>
          </a:bodyPr>
          <a:lstStyle/>
          <a:p>
            <a:pPr marL="0" indent="0">
              <a:buNone/>
            </a:pPr>
            <a:endParaRPr lang="en-JP" b="1" dirty="0">
              <a:solidFill>
                <a:schemeClr val="accent1"/>
              </a:solidFill>
            </a:endParaRPr>
          </a:p>
          <a:p>
            <a:pPr marL="0" indent="0">
              <a:buClr>
                <a:schemeClr val="accent1"/>
              </a:buClr>
              <a:buNone/>
            </a:pPr>
            <a:r>
              <a:rPr lang="en-JP" b="1" dirty="0">
                <a:solidFill>
                  <a:schemeClr val="accent1"/>
                </a:solidFill>
              </a:rPr>
              <a:t>GDP growth rates in 2020</a:t>
            </a:r>
            <a:endParaRPr lang="en-JP" b="1" dirty="0"/>
          </a:p>
          <a:p>
            <a:pPr>
              <a:buClr>
                <a:schemeClr val="accent1"/>
              </a:buClr>
            </a:pPr>
            <a:r>
              <a:rPr lang="en-JP" i="1" dirty="0"/>
              <a:t>World Economic Outlook</a:t>
            </a:r>
            <a:r>
              <a:rPr lang="en-JP" dirty="0"/>
              <a:t> by the International Monetary Fund</a:t>
            </a:r>
          </a:p>
          <a:p>
            <a:pPr>
              <a:buClr>
                <a:schemeClr val="accent1"/>
              </a:buClr>
            </a:pPr>
            <a:r>
              <a:rPr lang="en-JP" dirty="0"/>
              <a:t>Estimates</a:t>
            </a:r>
            <a:endParaRPr lang="en-JP" b="1" dirty="0"/>
          </a:p>
          <a:p>
            <a:pPr marL="0" indent="0">
              <a:buClr>
                <a:schemeClr val="accent1"/>
              </a:buClr>
              <a:buNone/>
            </a:pPr>
            <a:endParaRPr lang="en-JP" dirty="0"/>
          </a:p>
          <a:p>
            <a:pPr marL="0" indent="0">
              <a:buClr>
                <a:schemeClr val="accent1"/>
              </a:buClr>
              <a:buNone/>
            </a:pPr>
            <a:r>
              <a:rPr lang="en-JP" b="1" dirty="0">
                <a:solidFill>
                  <a:schemeClr val="accent1"/>
                </a:solidFill>
              </a:rPr>
              <a:t>Total number of deaths per million attributed to Covid-19</a:t>
            </a:r>
          </a:p>
          <a:p>
            <a:pPr>
              <a:buClr>
                <a:schemeClr val="accent1"/>
              </a:buClr>
            </a:pPr>
            <a:r>
              <a:rPr lang="en-JP" dirty="0"/>
              <a:t>Covid-19 Data Repository Center for Systems Science and Engineering at Johns Hopkins University</a:t>
            </a:r>
          </a:p>
          <a:p>
            <a:pPr>
              <a:buClr>
                <a:schemeClr val="accent1"/>
              </a:buClr>
            </a:pPr>
            <a:r>
              <a:rPr lang="en-JP" dirty="0"/>
              <a:t>Local administrative sources</a:t>
            </a:r>
          </a:p>
          <a:p>
            <a:pPr marL="0" indent="0">
              <a:buNone/>
            </a:pPr>
            <a:endParaRPr lang="en-JP" dirty="0"/>
          </a:p>
          <a:p>
            <a:pPr marL="0" indent="0">
              <a:buNone/>
            </a:pPr>
            <a:endParaRPr lang="en-JP" dirty="0"/>
          </a:p>
        </p:txBody>
      </p:sp>
    </p:spTree>
    <p:extLst>
      <p:ext uri="{BB962C8B-B14F-4D97-AF65-F5344CB8AC3E}">
        <p14:creationId xmlns:p14="http://schemas.microsoft.com/office/powerpoint/2010/main" val="25112656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9BE902-8020-3B47-9ED7-7BE2A1469068}"/>
              </a:ext>
            </a:extLst>
          </p:cNvPr>
          <p:cNvSpPr>
            <a:spLocks noGrp="1"/>
          </p:cNvSpPr>
          <p:nvPr>
            <p:ph type="title"/>
          </p:nvPr>
        </p:nvSpPr>
        <p:spPr/>
        <p:txBody>
          <a:bodyPr/>
          <a:lstStyle/>
          <a:p>
            <a:r>
              <a:rPr lang="en-JP" dirty="0"/>
              <a:t>Data on democracy</a:t>
            </a:r>
          </a:p>
        </p:txBody>
      </p:sp>
      <p:sp>
        <p:nvSpPr>
          <p:cNvPr id="3" name="Content Placeholder 2">
            <a:extLst>
              <a:ext uri="{FF2B5EF4-FFF2-40B4-BE49-F238E27FC236}">
                <a16:creationId xmlns:a16="http://schemas.microsoft.com/office/drawing/2014/main" id="{6840EDCA-0072-B046-98B4-23529ACBD8A4}"/>
              </a:ext>
            </a:extLst>
          </p:cNvPr>
          <p:cNvSpPr>
            <a:spLocks noGrp="1"/>
          </p:cNvSpPr>
          <p:nvPr>
            <p:ph idx="1"/>
          </p:nvPr>
        </p:nvSpPr>
        <p:spPr>
          <a:xfrm>
            <a:off x="838200" y="1543050"/>
            <a:ext cx="10839450" cy="4633913"/>
          </a:xfrm>
        </p:spPr>
        <p:txBody>
          <a:bodyPr>
            <a:normAutofit lnSpcReduction="10000"/>
          </a:bodyPr>
          <a:lstStyle/>
          <a:p>
            <a:pPr marL="0" indent="0">
              <a:buClr>
                <a:schemeClr val="accent1"/>
              </a:buClr>
              <a:buNone/>
            </a:pPr>
            <a:r>
              <a:rPr lang="en-JP" dirty="0">
                <a:solidFill>
                  <a:schemeClr val="accent1"/>
                </a:solidFill>
              </a:rPr>
              <a:t>Baseline measure: </a:t>
            </a:r>
            <a:r>
              <a:rPr lang="en-JP" b="1" dirty="0"/>
              <a:t>Freedom House’s index</a:t>
            </a:r>
          </a:p>
          <a:p>
            <a:pPr>
              <a:buClr>
                <a:schemeClr val="accent1"/>
              </a:buClr>
            </a:pPr>
            <a:r>
              <a:rPr lang="en-JP" i="1" dirty="0"/>
              <a:t>Freedom in the World 2020</a:t>
            </a:r>
            <a:r>
              <a:rPr lang="en-JP" dirty="0"/>
              <a:t> </a:t>
            </a:r>
          </a:p>
          <a:p>
            <a:pPr>
              <a:buClr>
                <a:schemeClr val="accent1"/>
              </a:buClr>
            </a:pPr>
            <a:r>
              <a:rPr lang="en-JP" dirty="0"/>
              <a:t>0 to 4 points for 10 political rights indicators and 15 civil liberties indicators. </a:t>
            </a:r>
          </a:p>
          <a:p>
            <a:pPr>
              <a:buClr>
                <a:schemeClr val="accent1"/>
              </a:buClr>
            </a:pPr>
            <a:r>
              <a:rPr lang="en-JP" dirty="0"/>
              <a:t>Widely used in the literature:</a:t>
            </a:r>
          </a:p>
          <a:p>
            <a:pPr marL="457200" lvl="1" indent="0">
              <a:buClr>
                <a:schemeClr val="accent1"/>
              </a:buClr>
              <a:buNone/>
            </a:pPr>
            <a:r>
              <a:rPr lang="en-JP" dirty="0">
                <a:solidFill>
                  <a:schemeClr val="tx2"/>
                </a:solidFill>
              </a:rPr>
              <a:t>Barro (1999); Frey, Chen and Presidente (2020); Spilimbergo (2009); Stepan and Robertson (2003).</a:t>
            </a:r>
          </a:p>
          <a:p>
            <a:pPr marL="457200" lvl="1" indent="0">
              <a:buClr>
                <a:schemeClr val="accent1"/>
              </a:buClr>
              <a:buNone/>
            </a:pPr>
            <a:endParaRPr lang="en-JP" dirty="0"/>
          </a:p>
          <a:p>
            <a:pPr marL="0" indent="0">
              <a:buClr>
                <a:schemeClr val="accent1"/>
              </a:buClr>
              <a:buNone/>
            </a:pPr>
            <a:r>
              <a:rPr lang="en-JP" dirty="0">
                <a:solidFill>
                  <a:schemeClr val="accent1"/>
                </a:solidFill>
              </a:rPr>
              <a:t>Alternative measures:</a:t>
            </a:r>
          </a:p>
          <a:p>
            <a:pPr>
              <a:buClr>
                <a:schemeClr val="accent1"/>
              </a:buClr>
            </a:pPr>
            <a:r>
              <a:rPr lang="en-JP" dirty="0"/>
              <a:t>Center for Systemic Peace</a:t>
            </a:r>
          </a:p>
          <a:p>
            <a:pPr>
              <a:buClr>
                <a:schemeClr val="accent1"/>
              </a:buClr>
            </a:pPr>
            <a:r>
              <a:rPr lang="en-JP" dirty="0"/>
              <a:t>Economist Intelligence Unit </a:t>
            </a:r>
          </a:p>
        </p:txBody>
      </p:sp>
    </p:spTree>
    <p:extLst>
      <p:ext uri="{BB962C8B-B14F-4D97-AF65-F5344CB8AC3E}">
        <p14:creationId xmlns:p14="http://schemas.microsoft.com/office/powerpoint/2010/main" val="32624484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1CAF06-27A2-A543-BC33-35865C3BCCA7}"/>
              </a:ext>
            </a:extLst>
          </p:cNvPr>
          <p:cNvSpPr>
            <a:spLocks noGrp="1"/>
          </p:cNvSpPr>
          <p:nvPr>
            <p:ph type="title"/>
          </p:nvPr>
        </p:nvSpPr>
        <p:spPr/>
        <p:txBody>
          <a:bodyPr/>
          <a:lstStyle/>
          <a:p>
            <a:r>
              <a:rPr lang="en-JP" dirty="0"/>
              <a:t>Outline</a:t>
            </a:r>
          </a:p>
        </p:txBody>
      </p:sp>
      <p:sp>
        <p:nvSpPr>
          <p:cNvPr id="3" name="Content Placeholder 2">
            <a:extLst>
              <a:ext uri="{FF2B5EF4-FFF2-40B4-BE49-F238E27FC236}">
                <a16:creationId xmlns:a16="http://schemas.microsoft.com/office/drawing/2014/main" id="{F517C1D1-1A08-384F-A732-43C0752BF845}"/>
              </a:ext>
            </a:extLst>
          </p:cNvPr>
          <p:cNvSpPr>
            <a:spLocks noGrp="1"/>
          </p:cNvSpPr>
          <p:nvPr>
            <p:ph idx="1"/>
          </p:nvPr>
        </p:nvSpPr>
        <p:spPr/>
        <p:txBody>
          <a:bodyPr/>
          <a:lstStyle/>
          <a:p>
            <a:pPr marL="571500" indent="-571500">
              <a:buClr>
                <a:schemeClr val="accent1"/>
              </a:buClr>
              <a:buAutoNum type="romanUcPeriod"/>
            </a:pPr>
            <a:r>
              <a:rPr lang="en-JP" dirty="0">
                <a:solidFill>
                  <a:schemeClr val="tx2">
                    <a:lumMod val="60000"/>
                    <a:lumOff val="40000"/>
                  </a:schemeClr>
                </a:solidFill>
              </a:rPr>
              <a:t>Data on economic and public outcomes and democracy </a:t>
            </a:r>
          </a:p>
          <a:p>
            <a:pPr marL="571500" indent="-571500">
              <a:buClr>
                <a:schemeClr val="accent1"/>
              </a:buClr>
              <a:buFont typeface="Arial" panose="020B0604020202020204" pitchFamily="34" charset="0"/>
              <a:buAutoNum type="romanUcPeriod"/>
            </a:pPr>
            <a:r>
              <a:rPr lang="en-JP" dirty="0"/>
              <a:t>OLS relationship between democracy and Covid-19 outcomes</a:t>
            </a:r>
          </a:p>
          <a:p>
            <a:pPr marL="571500" indent="-571500">
              <a:buClr>
                <a:schemeClr val="accent1"/>
              </a:buClr>
              <a:buAutoNum type="romanUcPeriod"/>
            </a:pPr>
            <a:r>
              <a:rPr lang="en-JP" dirty="0">
                <a:solidFill>
                  <a:schemeClr val="tx2">
                    <a:lumMod val="60000"/>
                    <a:lumOff val="40000"/>
                  </a:schemeClr>
                </a:solidFill>
              </a:rPr>
              <a:t>Instruments for political regimes</a:t>
            </a:r>
          </a:p>
          <a:p>
            <a:pPr marL="571500" indent="-571500">
              <a:buClr>
                <a:schemeClr val="accent1"/>
              </a:buClr>
              <a:buAutoNum type="romanUcPeriod"/>
            </a:pPr>
            <a:r>
              <a:rPr lang="en-JP" dirty="0">
                <a:solidFill>
                  <a:schemeClr val="tx2">
                    <a:lumMod val="60000"/>
                    <a:lumOff val="40000"/>
                  </a:schemeClr>
                </a:solidFill>
              </a:rPr>
              <a:t>Results</a:t>
            </a:r>
          </a:p>
          <a:p>
            <a:pPr marL="1028700" lvl="1" indent="-571500">
              <a:buClr>
                <a:schemeClr val="accent1"/>
              </a:buClr>
              <a:buAutoNum type="romanUcPeriod"/>
            </a:pPr>
            <a:r>
              <a:rPr lang="en-JP" dirty="0">
                <a:solidFill>
                  <a:schemeClr val="tx2">
                    <a:lumMod val="60000"/>
                    <a:lumOff val="40000"/>
                  </a:schemeClr>
                </a:solidFill>
              </a:rPr>
              <a:t>Democracy’s causal effect</a:t>
            </a:r>
          </a:p>
          <a:p>
            <a:pPr marL="1028700" lvl="1" indent="-571500">
              <a:buClr>
                <a:schemeClr val="accent1"/>
              </a:buClr>
              <a:buAutoNum type="romanUcPeriod"/>
            </a:pPr>
            <a:r>
              <a:rPr lang="en-JP" dirty="0">
                <a:solidFill>
                  <a:schemeClr val="tx2">
                    <a:lumMod val="60000"/>
                    <a:lumOff val="40000"/>
                  </a:schemeClr>
                </a:solidFill>
              </a:rPr>
              <a:t>Channels behind democracy’s effect</a:t>
            </a:r>
          </a:p>
          <a:p>
            <a:pPr marL="571500" indent="-571500">
              <a:buClr>
                <a:schemeClr val="accent1"/>
              </a:buClr>
              <a:buAutoNum type="romanUcPeriod"/>
            </a:pPr>
            <a:r>
              <a:rPr lang="en-JP" dirty="0">
                <a:solidFill>
                  <a:schemeClr val="tx2">
                    <a:lumMod val="60000"/>
                    <a:lumOff val="40000"/>
                  </a:schemeClr>
                </a:solidFill>
              </a:rPr>
              <a:t>Conclusion</a:t>
            </a:r>
          </a:p>
        </p:txBody>
      </p:sp>
    </p:spTree>
    <p:extLst>
      <p:ext uri="{BB962C8B-B14F-4D97-AF65-F5344CB8AC3E}">
        <p14:creationId xmlns:p14="http://schemas.microsoft.com/office/powerpoint/2010/main" val="39662116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36380-9373-EE4C-A77D-9E1D900880D7}"/>
              </a:ext>
            </a:extLst>
          </p:cNvPr>
          <p:cNvSpPr>
            <a:spLocks noGrp="1"/>
          </p:cNvSpPr>
          <p:nvPr>
            <p:ph type="title"/>
          </p:nvPr>
        </p:nvSpPr>
        <p:spPr/>
        <p:txBody>
          <a:bodyPr/>
          <a:lstStyle/>
          <a:p>
            <a:r>
              <a:rPr lang="en-JP" dirty="0"/>
              <a:t>Empirical specification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17E9BDA-7153-2945-84EA-92F0B66F8F32}"/>
                  </a:ext>
                </a:extLst>
              </p:cNvPr>
              <p:cNvSpPr>
                <a:spLocks noGrp="1"/>
              </p:cNvSpPr>
              <p:nvPr>
                <p:ph idx="1"/>
              </p:nvPr>
            </p:nvSpPr>
            <p:spPr>
              <a:xfrm>
                <a:off x="752355" y="2971800"/>
                <a:ext cx="9667995" cy="3695700"/>
              </a:xfrm>
            </p:spPr>
            <p:txBody>
              <a:bodyPr>
                <a:normAutofit/>
              </a:bodyPr>
              <a:lstStyle/>
              <a:p>
                <a:pPr>
                  <a:buClr>
                    <a:schemeClr val="accent1"/>
                  </a:buClr>
                </a:pPr>
                <a14:m>
                  <m:oMath xmlns:m="http://schemas.openxmlformats.org/officeDocument/2006/math">
                    <m:sSub>
                      <m:sSubPr>
                        <m:ctrlPr>
                          <a:rPr lang="en-US" sz="3200" b="0" i="1" smtClean="0">
                            <a:solidFill>
                              <a:schemeClr val="accent1"/>
                            </a:solidFill>
                            <a:latin typeface="Cambria Math" panose="02040503050406030204" pitchFamily="18" charset="0"/>
                          </a:rPr>
                        </m:ctrlPr>
                      </m:sSubPr>
                      <m:e>
                        <m:r>
                          <a:rPr lang="en-US" sz="3200" b="0" i="1" smtClean="0">
                            <a:solidFill>
                              <a:schemeClr val="accent1"/>
                            </a:solidFill>
                            <a:latin typeface="Cambria Math" panose="02040503050406030204" pitchFamily="18" charset="0"/>
                          </a:rPr>
                          <m:t>𝑌</m:t>
                        </m:r>
                      </m:e>
                      <m:sub>
                        <m:r>
                          <a:rPr lang="en-US" sz="3200" b="0" i="1" smtClean="0">
                            <a:solidFill>
                              <a:schemeClr val="accent1"/>
                            </a:solidFill>
                            <a:latin typeface="Cambria Math" panose="02040503050406030204" pitchFamily="18" charset="0"/>
                          </a:rPr>
                          <m:t>𝑖</m:t>
                        </m:r>
                      </m:sub>
                    </m:sSub>
                    <m:r>
                      <a:rPr lang="en-US" sz="3200" b="0" i="1" smtClean="0">
                        <a:latin typeface="Cambria Math" panose="02040503050406030204" pitchFamily="18" charset="0"/>
                      </a:rPr>
                      <m:t>:</m:t>
                    </m:r>
                  </m:oMath>
                </a14:m>
                <a:r>
                  <a:rPr lang="en-US" sz="3200" b="0" dirty="0"/>
                  <a:t> Outcome variable</a:t>
                </a:r>
              </a:p>
              <a:p>
                <a:pPr lvl="1">
                  <a:buClr>
                    <a:schemeClr val="accent1"/>
                  </a:buClr>
                </a:pPr>
                <a:r>
                  <a:rPr lang="en-US" sz="2800" b="0" dirty="0">
                    <a:solidFill>
                      <a:schemeClr val="tx2"/>
                    </a:solidFill>
                  </a:rPr>
                  <a:t>GDP growth rate in 2020</a:t>
                </a:r>
              </a:p>
              <a:p>
                <a:pPr lvl="1">
                  <a:buClr>
                    <a:schemeClr val="accent1"/>
                  </a:buClr>
                </a:pPr>
                <a:r>
                  <a:rPr lang="en-US" sz="2800" b="0" dirty="0">
                    <a:solidFill>
                      <a:schemeClr val="tx2"/>
                    </a:solidFill>
                  </a:rPr>
                  <a:t>Covid-19 related deaths per million in 2020</a:t>
                </a:r>
              </a:p>
              <a:p>
                <a:pPr>
                  <a:buClr>
                    <a:schemeClr val="accent1"/>
                  </a:buClr>
                </a:pPr>
                <a14:m>
                  <m:oMath xmlns:m="http://schemas.openxmlformats.org/officeDocument/2006/math">
                    <m:r>
                      <a:rPr lang="en-US" sz="3200" b="0" i="1" smtClean="0">
                        <a:solidFill>
                          <a:schemeClr val="accent1"/>
                        </a:solidFill>
                        <a:latin typeface="Cambria Math" panose="02040503050406030204" pitchFamily="18" charset="0"/>
                      </a:rPr>
                      <m:t>𝐷𝑒𝑚𝑜𝑐𝑟𝑎𝑐</m:t>
                    </m:r>
                    <m:sSub>
                      <m:sSubPr>
                        <m:ctrlPr>
                          <a:rPr lang="en-US" sz="3200" b="0" i="1" smtClean="0">
                            <a:solidFill>
                              <a:schemeClr val="accent1"/>
                            </a:solidFill>
                            <a:latin typeface="Cambria Math" panose="02040503050406030204" pitchFamily="18" charset="0"/>
                          </a:rPr>
                        </m:ctrlPr>
                      </m:sSubPr>
                      <m:e>
                        <m:r>
                          <a:rPr lang="en-US" sz="3200" b="0" i="1" smtClean="0">
                            <a:solidFill>
                              <a:schemeClr val="accent1"/>
                            </a:solidFill>
                            <a:latin typeface="Cambria Math" panose="02040503050406030204" pitchFamily="18" charset="0"/>
                          </a:rPr>
                          <m:t>𝑦</m:t>
                        </m:r>
                      </m:e>
                      <m:sub>
                        <m:r>
                          <a:rPr lang="en-US" sz="3200" b="0" i="1" smtClean="0">
                            <a:solidFill>
                              <a:schemeClr val="accent1"/>
                            </a:solidFill>
                            <a:latin typeface="Cambria Math" panose="02040503050406030204" pitchFamily="18" charset="0"/>
                          </a:rPr>
                          <m:t>𝑖</m:t>
                        </m:r>
                      </m:sub>
                    </m:sSub>
                    <m:r>
                      <a:rPr lang="en-US" sz="3200" b="0" i="1" smtClean="0">
                        <a:solidFill>
                          <a:schemeClr val="accent1"/>
                        </a:solidFill>
                        <a:latin typeface="Cambria Math" panose="02040503050406030204" pitchFamily="18" charset="0"/>
                      </a:rPr>
                      <m:t>:</m:t>
                    </m:r>
                  </m:oMath>
                </a14:m>
                <a:r>
                  <a:rPr lang="en-US" sz="3200" b="0" dirty="0">
                    <a:solidFill>
                      <a:schemeClr val="accent1"/>
                    </a:solidFill>
                  </a:rPr>
                  <a:t> </a:t>
                </a:r>
                <a:r>
                  <a:rPr lang="en-US" sz="3200" b="0" dirty="0"/>
                  <a:t>Democracy level</a:t>
                </a:r>
              </a:p>
              <a:p>
                <a:pPr>
                  <a:buClr>
                    <a:schemeClr val="accent1"/>
                  </a:buClr>
                </a:pPr>
                <a14:m>
                  <m:oMath xmlns:m="http://schemas.openxmlformats.org/officeDocument/2006/math">
                    <m:sSubSup>
                      <m:sSubSupPr>
                        <m:ctrlPr>
                          <a:rPr lang="en-US" sz="3200" b="0" i="1" smtClean="0">
                            <a:latin typeface="Cambria Math" panose="02040503050406030204" pitchFamily="18" charset="0"/>
                          </a:rPr>
                        </m:ctrlPr>
                      </m:sSubSupPr>
                      <m:e>
                        <m:r>
                          <a:rPr lang="en-US" sz="3200" b="0" i="1" smtClean="0">
                            <a:latin typeface="Cambria Math" panose="02040503050406030204" pitchFamily="18" charset="0"/>
                          </a:rPr>
                          <m:t>𝑋</m:t>
                        </m:r>
                      </m:e>
                      <m:sub>
                        <m:r>
                          <a:rPr lang="en-US" sz="3200" b="0" i="1" smtClean="0">
                            <a:latin typeface="Cambria Math" panose="02040503050406030204" pitchFamily="18" charset="0"/>
                          </a:rPr>
                          <m:t>𝑖</m:t>
                        </m:r>
                      </m:sub>
                      <m:sup>
                        <m:r>
                          <a:rPr lang="en-US" sz="3200" b="0" i="1" smtClean="0">
                            <a:latin typeface="Cambria Math" panose="02040503050406030204" pitchFamily="18" charset="0"/>
                          </a:rPr>
                          <m:t>′</m:t>
                        </m:r>
                      </m:sup>
                    </m:sSubSup>
                    <m:r>
                      <a:rPr lang="en-US" sz="3200" b="0" i="1" smtClean="0">
                        <a:latin typeface="Cambria Math" panose="02040503050406030204" pitchFamily="18" charset="0"/>
                      </a:rPr>
                      <m:t>:</m:t>
                    </m:r>
                  </m:oMath>
                </a14:m>
                <a:r>
                  <a:rPr lang="en-US" sz="3200" b="0" dirty="0"/>
                  <a:t> Country characteristics</a:t>
                </a:r>
              </a:p>
              <a:p>
                <a:pPr lvl="1">
                  <a:buClr>
                    <a:schemeClr val="accent1"/>
                  </a:buClr>
                </a:pPr>
                <a:r>
                  <a:rPr lang="en-US" dirty="0">
                    <a:solidFill>
                      <a:schemeClr val="tx2"/>
                    </a:solidFill>
                  </a:rPr>
                  <a:t>latitude, mean temperature, precipitation, population density, median age, and diabetes prevalence. </a:t>
                </a:r>
                <a:endParaRPr lang="en-US" b="0" dirty="0">
                  <a:solidFill>
                    <a:schemeClr val="tx2"/>
                  </a:solidFill>
                </a:endParaRPr>
              </a:p>
              <a:p>
                <a:endParaRPr lang="en-US" b="0" dirty="0"/>
              </a:p>
              <a:p>
                <a:pPr marL="0" indent="0">
                  <a:buNone/>
                </a:pPr>
                <a:endParaRPr lang="en-US" b="0" dirty="0"/>
              </a:p>
            </p:txBody>
          </p:sp>
        </mc:Choice>
        <mc:Fallback xmlns="">
          <p:sp>
            <p:nvSpPr>
              <p:cNvPr id="3" name="Content Placeholder 2">
                <a:extLst>
                  <a:ext uri="{FF2B5EF4-FFF2-40B4-BE49-F238E27FC236}">
                    <a16:creationId xmlns:a16="http://schemas.microsoft.com/office/drawing/2014/main" id="{D17E9BDA-7153-2945-84EA-92F0B66F8F32}"/>
                  </a:ext>
                </a:extLst>
              </p:cNvPr>
              <p:cNvSpPr>
                <a:spLocks noGrp="1" noRot="1" noChangeAspect="1" noMove="1" noResize="1" noEditPoints="1" noAdjustHandles="1" noChangeArrowheads="1" noChangeShapeType="1" noTextEdit="1"/>
              </p:cNvSpPr>
              <p:nvPr>
                <p:ph idx="1"/>
              </p:nvPr>
            </p:nvSpPr>
            <p:spPr>
              <a:xfrm>
                <a:off x="752355" y="2971800"/>
                <a:ext cx="9667995" cy="3695700"/>
              </a:xfrm>
              <a:blipFill>
                <a:blip r:embed="rId3"/>
                <a:stretch>
                  <a:fillRect l="-1444" t="-3767" r="-394"/>
                </a:stretch>
              </a:blipFill>
            </p:spPr>
            <p:txBody>
              <a:bodyPr/>
              <a:lstStyle/>
              <a:p>
                <a:r>
                  <a:rPr lang="en-JP">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C0003EE7-395E-C84A-A521-6C521FA0C908}"/>
                  </a:ext>
                </a:extLst>
              </p:cNvPr>
              <p:cNvSpPr txBox="1"/>
              <p:nvPr/>
            </p:nvSpPr>
            <p:spPr>
              <a:xfrm>
                <a:off x="752355" y="1690688"/>
                <a:ext cx="10601445" cy="708335"/>
              </a:xfrm>
              <a:prstGeom prst="rect">
                <a:avLst/>
              </a:prstGeom>
              <a:noFill/>
            </p:spPr>
            <p:txBody>
              <a:bodyPr wrap="square" rtlCol="0">
                <a:spAutoFit/>
              </a:bodyPr>
              <a:lstStyle/>
              <a:p>
                <a:pPr algn="ctr"/>
                <a:r>
                  <a:rPr lang="en-US" sz="3200" dirty="0">
                    <a:solidFill>
                      <a:schemeClr val="accent1"/>
                    </a:solidFill>
                    <a:latin typeface="+mj-lt"/>
                  </a:rPr>
                  <a:t> </a:t>
                </a:r>
                <a14:m>
                  <m:oMath xmlns:m="http://schemas.openxmlformats.org/officeDocument/2006/math">
                    <m:sSub>
                      <m:sSubPr>
                        <m:ctrlPr>
                          <a:rPr lang="en-US" sz="4000" i="1" smtClean="0">
                            <a:solidFill>
                              <a:schemeClr val="accent1"/>
                            </a:solidFill>
                            <a:latin typeface="Cambria Math" panose="02040503050406030204" pitchFamily="18" charset="0"/>
                          </a:rPr>
                        </m:ctrlPr>
                      </m:sSubPr>
                      <m:e>
                        <m:r>
                          <a:rPr lang="en-US" sz="4000" b="0" i="1" smtClean="0">
                            <a:solidFill>
                              <a:schemeClr val="accent1"/>
                            </a:solidFill>
                            <a:latin typeface="Cambria Math" panose="02040503050406030204" pitchFamily="18" charset="0"/>
                          </a:rPr>
                          <m:t> </m:t>
                        </m:r>
                        <m:r>
                          <a:rPr lang="en-US" sz="4000" i="1">
                            <a:solidFill>
                              <a:schemeClr val="accent1"/>
                            </a:solidFill>
                            <a:latin typeface="Cambria Math" panose="02040503050406030204" pitchFamily="18" charset="0"/>
                          </a:rPr>
                          <m:t>𝑌</m:t>
                        </m:r>
                      </m:e>
                      <m:sub>
                        <m:r>
                          <a:rPr lang="en-US" sz="4000" i="1">
                            <a:solidFill>
                              <a:schemeClr val="accent1"/>
                            </a:solidFill>
                            <a:latin typeface="Cambria Math" panose="02040503050406030204" pitchFamily="18" charset="0"/>
                          </a:rPr>
                          <m:t>𝑖</m:t>
                        </m:r>
                      </m:sub>
                    </m:sSub>
                    <m:r>
                      <a:rPr lang="en-US" sz="4000" i="1">
                        <a:solidFill>
                          <a:schemeClr val="tx1"/>
                        </a:solidFill>
                        <a:latin typeface="Cambria Math" panose="02040503050406030204" pitchFamily="18" charset="0"/>
                      </a:rPr>
                      <m:t>=</m:t>
                    </m:r>
                    <m:r>
                      <a:rPr lang="en-US" sz="4000" i="1">
                        <a:solidFill>
                          <a:schemeClr val="tx1"/>
                        </a:solidFill>
                        <a:latin typeface="Cambria Math" panose="02040503050406030204" pitchFamily="18" charset="0"/>
                      </a:rPr>
                      <m:t>𝜇</m:t>
                    </m:r>
                    <m:r>
                      <a:rPr lang="en-US" sz="4000" i="1">
                        <a:solidFill>
                          <a:schemeClr val="tx1"/>
                        </a:solidFill>
                        <a:latin typeface="Cambria Math" panose="02040503050406030204" pitchFamily="18" charset="0"/>
                      </a:rPr>
                      <m:t>+</m:t>
                    </m:r>
                    <m:r>
                      <a:rPr lang="en-US" sz="4000" i="1" smtClean="0">
                        <a:solidFill>
                          <a:schemeClr val="accent6"/>
                        </a:solidFill>
                        <a:latin typeface="Cambria Math" panose="02040503050406030204" pitchFamily="18" charset="0"/>
                      </a:rPr>
                      <m:t>𝛼</m:t>
                    </m:r>
                    <m:r>
                      <a:rPr lang="en-US" sz="4000" i="1" smtClean="0">
                        <a:solidFill>
                          <a:schemeClr val="accent1"/>
                        </a:solidFill>
                        <a:latin typeface="Cambria Math" panose="02040503050406030204" pitchFamily="18" charset="0"/>
                      </a:rPr>
                      <m:t>𝐷𝑒𝑚𝑜𝑐𝑟𝑎𝑐</m:t>
                    </m:r>
                    <m:sSub>
                      <m:sSubPr>
                        <m:ctrlPr>
                          <a:rPr lang="en-US" sz="4000" i="1" smtClean="0">
                            <a:solidFill>
                              <a:schemeClr val="accent1"/>
                            </a:solidFill>
                            <a:latin typeface="Cambria Math" panose="02040503050406030204" pitchFamily="18" charset="0"/>
                          </a:rPr>
                        </m:ctrlPr>
                      </m:sSubPr>
                      <m:e>
                        <m:r>
                          <a:rPr lang="en-US" sz="4000" i="1">
                            <a:solidFill>
                              <a:schemeClr val="accent1"/>
                            </a:solidFill>
                            <a:latin typeface="Cambria Math" panose="02040503050406030204" pitchFamily="18" charset="0"/>
                          </a:rPr>
                          <m:t>𝑦</m:t>
                        </m:r>
                      </m:e>
                      <m:sub>
                        <m:r>
                          <a:rPr lang="en-US" sz="4000" i="1">
                            <a:solidFill>
                              <a:schemeClr val="accent1"/>
                            </a:solidFill>
                            <a:latin typeface="Cambria Math" panose="02040503050406030204" pitchFamily="18" charset="0"/>
                          </a:rPr>
                          <m:t>𝑖</m:t>
                        </m:r>
                      </m:sub>
                    </m:sSub>
                    <m:r>
                      <a:rPr lang="en-US" sz="4000" i="1">
                        <a:solidFill>
                          <a:schemeClr val="tx1"/>
                        </a:solidFill>
                        <a:latin typeface="Cambria Math" panose="02040503050406030204" pitchFamily="18" charset="0"/>
                      </a:rPr>
                      <m:t>+</m:t>
                    </m:r>
                    <m:sSubSup>
                      <m:sSubSupPr>
                        <m:ctrlPr>
                          <a:rPr lang="en-US" sz="4000" i="1">
                            <a:solidFill>
                              <a:schemeClr val="tx1"/>
                            </a:solidFill>
                            <a:latin typeface="Cambria Math" panose="02040503050406030204" pitchFamily="18" charset="0"/>
                          </a:rPr>
                        </m:ctrlPr>
                      </m:sSubSupPr>
                      <m:e>
                        <m:r>
                          <a:rPr lang="en-US" sz="4000" i="1">
                            <a:solidFill>
                              <a:schemeClr val="tx1"/>
                            </a:solidFill>
                            <a:latin typeface="Cambria Math" panose="02040503050406030204" pitchFamily="18" charset="0"/>
                          </a:rPr>
                          <m:t>𝑋</m:t>
                        </m:r>
                      </m:e>
                      <m:sub>
                        <m:r>
                          <a:rPr lang="en-US" sz="4000" i="1">
                            <a:solidFill>
                              <a:schemeClr val="tx1"/>
                            </a:solidFill>
                            <a:latin typeface="Cambria Math" panose="02040503050406030204" pitchFamily="18" charset="0"/>
                          </a:rPr>
                          <m:t>𝑖</m:t>
                        </m:r>
                      </m:sub>
                      <m:sup>
                        <m:r>
                          <a:rPr lang="en-US" sz="4000" i="1">
                            <a:solidFill>
                              <a:schemeClr val="tx1"/>
                            </a:solidFill>
                            <a:latin typeface="Cambria Math" panose="02040503050406030204" pitchFamily="18" charset="0"/>
                          </a:rPr>
                          <m:t>′</m:t>
                        </m:r>
                      </m:sup>
                    </m:sSubSup>
                    <m:r>
                      <a:rPr lang="en-US" sz="4000" i="1">
                        <a:solidFill>
                          <a:schemeClr val="tx1"/>
                        </a:solidFill>
                        <a:latin typeface="Cambria Math" panose="02040503050406030204" pitchFamily="18" charset="0"/>
                      </a:rPr>
                      <m:t>𝛾</m:t>
                    </m:r>
                    <m:r>
                      <a:rPr lang="en-US" sz="4000" i="1">
                        <a:solidFill>
                          <a:schemeClr val="tx1"/>
                        </a:solidFill>
                        <a:latin typeface="Cambria Math" panose="02040503050406030204" pitchFamily="18" charset="0"/>
                      </a:rPr>
                      <m:t>+</m:t>
                    </m:r>
                    <m:sSub>
                      <m:sSubPr>
                        <m:ctrlPr>
                          <a:rPr lang="en-US" sz="4000" i="1">
                            <a:solidFill>
                              <a:schemeClr val="tx1"/>
                            </a:solidFill>
                            <a:latin typeface="Cambria Math" panose="02040503050406030204" pitchFamily="18" charset="0"/>
                          </a:rPr>
                        </m:ctrlPr>
                      </m:sSubPr>
                      <m:e>
                        <m:r>
                          <a:rPr lang="en-US" sz="4000" i="1">
                            <a:solidFill>
                              <a:schemeClr val="tx1"/>
                            </a:solidFill>
                            <a:latin typeface="Cambria Math" panose="02040503050406030204" pitchFamily="18" charset="0"/>
                          </a:rPr>
                          <m:t>𝜖</m:t>
                        </m:r>
                      </m:e>
                      <m:sub>
                        <m:r>
                          <a:rPr lang="en-US" sz="4000" i="1">
                            <a:solidFill>
                              <a:schemeClr val="tx1"/>
                            </a:solidFill>
                            <a:latin typeface="Cambria Math" panose="02040503050406030204" pitchFamily="18" charset="0"/>
                          </a:rPr>
                          <m:t>𝑖</m:t>
                        </m:r>
                      </m:sub>
                    </m:sSub>
                  </m:oMath>
                </a14:m>
                <a:endParaRPr lang="en-US" sz="3200" i="1" dirty="0">
                  <a:solidFill>
                    <a:schemeClr val="tx1"/>
                  </a:solidFill>
                  <a:latin typeface="+mj-lt"/>
                </a:endParaRPr>
              </a:p>
            </p:txBody>
          </p:sp>
        </mc:Choice>
        <mc:Fallback xmlns="">
          <p:sp>
            <p:nvSpPr>
              <p:cNvPr id="4" name="TextBox 3">
                <a:extLst>
                  <a:ext uri="{FF2B5EF4-FFF2-40B4-BE49-F238E27FC236}">
                    <a16:creationId xmlns:a16="http://schemas.microsoft.com/office/drawing/2014/main" id="{C0003EE7-395E-C84A-A521-6C521FA0C908}"/>
                  </a:ext>
                </a:extLst>
              </p:cNvPr>
              <p:cNvSpPr txBox="1">
                <a:spLocks noRot="1" noChangeAspect="1" noMove="1" noResize="1" noEditPoints="1" noAdjustHandles="1" noChangeArrowheads="1" noChangeShapeType="1" noTextEdit="1"/>
              </p:cNvSpPr>
              <p:nvPr/>
            </p:nvSpPr>
            <p:spPr>
              <a:xfrm>
                <a:off x="752355" y="1690688"/>
                <a:ext cx="10601445" cy="708335"/>
              </a:xfrm>
              <a:prstGeom prst="rect">
                <a:avLst/>
              </a:prstGeom>
              <a:blipFill>
                <a:blip r:embed="rId4"/>
                <a:stretch>
                  <a:fillRect b="-25862"/>
                </a:stretch>
              </a:blipFill>
            </p:spPr>
            <p:txBody>
              <a:bodyPr/>
              <a:lstStyle/>
              <a:p>
                <a:r>
                  <a:rPr lang="en-JP">
                    <a:noFill/>
                  </a:rPr>
                  <a:t> </a:t>
                </a:r>
              </a:p>
            </p:txBody>
          </p:sp>
        </mc:Fallback>
      </mc:AlternateContent>
    </p:spTree>
    <p:extLst>
      <p:ext uri="{BB962C8B-B14F-4D97-AF65-F5344CB8AC3E}">
        <p14:creationId xmlns:p14="http://schemas.microsoft.com/office/powerpoint/2010/main" val="25805423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3CDFA9C-093E-B744-AFC5-AD7FCEC7E30B}"/>
              </a:ext>
            </a:extLst>
          </p:cNvPr>
          <p:cNvPicPr>
            <a:picLocks noChangeAspect="1"/>
          </p:cNvPicPr>
          <p:nvPr/>
        </p:nvPicPr>
        <p:blipFill>
          <a:blip r:embed="rId3"/>
          <a:stretch>
            <a:fillRect/>
          </a:stretch>
        </p:blipFill>
        <p:spPr>
          <a:xfrm>
            <a:off x="1524000" y="0"/>
            <a:ext cx="9144000" cy="6858000"/>
          </a:xfrm>
          <a:prstGeom prst="rect">
            <a:avLst/>
          </a:prstGeom>
        </p:spPr>
      </p:pic>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6C9E4340-327D-F641-A068-974B7629FA6A}"/>
                  </a:ext>
                </a:extLst>
              </p:cNvPr>
              <p:cNvSpPr/>
              <p:nvPr/>
            </p:nvSpPr>
            <p:spPr>
              <a:xfrm>
                <a:off x="1335617" y="1007185"/>
                <a:ext cx="6814666" cy="1384995"/>
              </a:xfrm>
              <a:prstGeom prst="rect">
                <a:avLst/>
              </a:prstGeom>
            </p:spPr>
            <p:txBody>
              <a:bodyPr wrap="square">
                <a:spAutoFit/>
              </a:bodyPr>
              <a:lstStyle/>
              <a:p>
                <a:pPr algn="ctr"/>
                <a:r>
                  <a:rPr lang="en-JP" sz="2800" dirty="0">
                    <a:solidFill>
                      <a:srgbClr val="C00000"/>
                    </a:solidFill>
                  </a:rPr>
                  <a:t>1 s.d. </a:t>
                </a:r>
                <a14:m>
                  <m:oMath xmlns:m="http://schemas.openxmlformats.org/officeDocument/2006/math">
                    <m:r>
                      <a:rPr lang="en-JP" sz="2800" i="1">
                        <a:solidFill>
                          <a:srgbClr val="C00000"/>
                        </a:solidFill>
                        <a:latin typeface="Cambria Math" panose="02040503050406030204" pitchFamily="18" charset="0"/>
                        <a:ea typeface="Cambria Math" panose="02040503050406030204" pitchFamily="18" charset="0"/>
                      </a:rPr>
                      <m:t>↑</m:t>
                    </m:r>
                  </m:oMath>
                </a14:m>
                <a:r>
                  <a:rPr lang="en-JP" sz="2800" dirty="0">
                    <a:solidFill>
                      <a:srgbClr val="C00000"/>
                    </a:solidFill>
                  </a:rPr>
                  <a:t> </a:t>
                </a:r>
                <a:r>
                  <a:rPr lang="en-JP" sz="2800">
                    <a:solidFill>
                      <a:srgbClr val="C00000"/>
                    </a:solidFill>
                  </a:rPr>
                  <a:t>in democracy:</a:t>
                </a:r>
                <a:endParaRPr lang="en-JP" sz="2800" dirty="0">
                  <a:solidFill>
                    <a:srgbClr val="C00000"/>
                  </a:solidFill>
                </a:endParaRPr>
              </a:p>
              <a:p>
                <a:pPr algn="ctr"/>
                <a:r>
                  <a:rPr lang="en-JP" sz="2800" b="1">
                    <a:solidFill>
                      <a:srgbClr val="C00000"/>
                    </a:solidFill>
                  </a:rPr>
                  <a:t>300 </a:t>
                </a:r>
                <a14:m>
                  <m:oMath xmlns:m="http://schemas.openxmlformats.org/officeDocument/2006/math">
                    <m:r>
                      <a:rPr lang="en-JP" sz="2800" b="1" i="1">
                        <a:solidFill>
                          <a:srgbClr val="C00000"/>
                        </a:solidFill>
                        <a:latin typeface="Cambria Math" panose="02040503050406030204" pitchFamily="18" charset="0"/>
                        <a:ea typeface="Cambria Math" panose="02040503050406030204" pitchFamily="18" charset="0"/>
                      </a:rPr>
                      <m:t>↑</m:t>
                    </m:r>
                  </m:oMath>
                </a14:m>
                <a:r>
                  <a:rPr lang="en-JP" sz="2800" b="1" dirty="0">
                    <a:solidFill>
                      <a:srgbClr val="C00000"/>
                    </a:solidFill>
                  </a:rPr>
                  <a:t> Covid-19 related </a:t>
                </a:r>
              </a:p>
              <a:p>
                <a:pPr algn="ctr"/>
                <a:r>
                  <a:rPr lang="en-JP" sz="2800" b="1" dirty="0">
                    <a:solidFill>
                      <a:srgbClr val="C00000"/>
                    </a:solidFill>
                  </a:rPr>
                  <a:t>deaths per million</a:t>
                </a:r>
                <a:endParaRPr lang="en-JP" sz="2800" dirty="0">
                  <a:solidFill>
                    <a:schemeClr val="accent6"/>
                  </a:solidFill>
                </a:endParaRPr>
              </a:p>
            </p:txBody>
          </p:sp>
        </mc:Choice>
        <mc:Fallback xmlns="">
          <p:sp>
            <p:nvSpPr>
              <p:cNvPr id="4" name="Rectangle 3">
                <a:extLst>
                  <a:ext uri="{FF2B5EF4-FFF2-40B4-BE49-F238E27FC236}">
                    <a16:creationId xmlns:a16="http://schemas.microsoft.com/office/drawing/2014/main" id="{6C9E4340-327D-F641-A068-974B7629FA6A}"/>
                  </a:ext>
                </a:extLst>
              </p:cNvPr>
              <p:cNvSpPr>
                <a:spLocks noRot="1" noChangeAspect="1" noMove="1" noResize="1" noEditPoints="1" noAdjustHandles="1" noChangeArrowheads="1" noChangeShapeType="1" noTextEdit="1"/>
              </p:cNvSpPr>
              <p:nvPr/>
            </p:nvSpPr>
            <p:spPr>
              <a:xfrm>
                <a:off x="1335617" y="1007185"/>
                <a:ext cx="6814666" cy="1384995"/>
              </a:xfrm>
              <a:prstGeom prst="rect">
                <a:avLst/>
              </a:prstGeom>
              <a:blipFill>
                <a:blip r:embed="rId4"/>
                <a:stretch>
                  <a:fillRect t="-4545" b="-10909"/>
                </a:stretch>
              </a:blipFill>
            </p:spPr>
            <p:txBody>
              <a:bodyPr/>
              <a:lstStyle/>
              <a:p>
                <a:r>
                  <a:rPr lang="en-US">
                    <a:noFill/>
                  </a:rPr>
                  <a:t> </a:t>
                </a:r>
              </a:p>
            </p:txBody>
          </p:sp>
        </mc:Fallback>
      </mc:AlternateContent>
    </p:spTree>
    <p:extLst>
      <p:ext uri="{BB962C8B-B14F-4D97-AF65-F5344CB8AC3E}">
        <p14:creationId xmlns:p14="http://schemas.microsoft.com/office/powerpoint/2010/main" val="35223000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3CDFA9C-093E-B744-AFC5-AD7FCEC7E30B}"/>
              </a:ext>
            </a:extLst>
          </p:cNvPr>
          <p:cNvPicPr>
            <a:picLocks noChangeAspect="1"/>
          </p:cNvPicPr>
          <p:nvPr/>
        </p:nvPicPr>
        <p:blipFill>
          <a:blip r:embed="rId3"/>
          <a:stretch>
            <a:fillRect/>
          </a:stretch>
        </p:blipFill>
        <p:spPr>
          <a:xfrm>
            <a:off x="1524000" y="0"/>
            <a:ext cx="9144000" cy="6858000"/>
          </a:xfrm>
          <a:prstGeom prst="rect">
            <a:avLst/>
          </a:prstGeom>
        </p:spPr>
      </p:pic>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6C9E4340-327D-F641-A068-974B7629FA6A}"/>
                  </a:ext>
                </a:extLst>
              </p:cNvPr>
              <p:cNvSpPr/>
              <p:nvPr/>
            </p:nvSpPr>
            <p:spPr>
              <a:xfrm>
                <a:off x="1335617" y="1007185"/>
                <a:ext cx="6814666" cy="1384995"/>
              </a:xfrm>
              <a:prstGeom prst="rect">
                <a:avLst/>
              </a:prstGeom>
            </p:spPr>
            <p:txBody>
              <a:bodyPr wrap="square">
                <a:spAutoFit/>
              </a:bodyPr>
              <a:lstStyle/>
              <a:p>
                <a:pPr algn="ctr"/>
                <a:r>
                  <a:rPr lang="en-JP" sz="2800" dirty="0">
                    <a:solidFill>
                      <a:srgbClr val="C00000"/>
                    </a:solidFill>
                  </a:rPr>
                  <a:t>1 s.d. </a:t>
                </a:r>
                <a14:m>
                  <m:oMath xmlns:m="http://schemas.openxmlformats.org/officeDocument/2006/math">
                    <m:r>
                      <a:rPr lang="en-JP" sz="2800" i="1">
                        <a:solidFill>
                          <a:srgbClr val="C00000"/>
                        </a:solidFill>
                        <a:latin typeface="Cambria Math" panose="02040503050406030204" pitchFamily="18" charset="0"/>
                        <a:ea typeface="Cambria Math" panose="02040503050406030204" pitchFamily="18" charset="0"/>
                      </a:rPr>
                      <m:t>↑</m:t>
                    </m:r>
                  </m:oMath>
                </a14:m>
                <a:r>
                  <a:rPr lang="en-JP" sz="2800" dirty="0">
                    <a:solidFill>
                      <a:srgbClr val="C00000"/>
                    </a:solidFill>
                  </a:rPr>
                  <a:t> </a:t>
                </a:r>
                <a:r>
                  <a:rPr lang="en-JP" sz="2800">
                    <a:solidFill>
                      <a:srgbClr val="C00000"/>
                    </a:solidFill>
                  </a:rPr>
                  <a:t>in democracy:</a:t>
                </a:r>
                <a:endParaRPr lang="en-JP" sz="2800" dirty="0">
                  <a:solidFill>
                    <a:srgbClr val="C00000"/>
                  </a:solidFill>
                </a:endParaRPr>
              </a:p>
              <a:p>
                <a:pPr algn="ctr"/>
                <a:r>
                  <a:rPr lang="en-JP" sz="2800" b="1">
                    <a:solidFill>
                      <a:srgbClr val="C00000"/>
                    </a:solidFill>
                  </a:rPr>
                  <a:t>300 </a:t>
                </a:r>
                <a14:m>
                  <m:oMath xmlns:m="http://schemas.openxmlformats.org/officeDocument/2006/math">
                    <m:r>
                      <a:rPr lang="en-JP" sz="2800" b="1" i="1">
                        <a:solidFill>
                          <a:srgbClr val="C00000"/>
                        </a:solidFill>
                        <a:latin typeface="Cambria Math" panose="02040503050406030204" pitchFamily="18" charset="0"/>
                        <a:ea typeface="Cambria Math" panose="02040503050406030204" pitchFamily="18" charset="0"/>
                      </a:rPr>
                      <m:t>↑</m:t>
                    </m:r>
                  </m:oMath>
                </a14:m>
                <a:r>
                  <a:rPr lang="en-JP" sz="2800" b="1" dirty="0">
                    <a:solidFill>
                      <a:srgbClr val="C00000"/>
                    </a:solidFill>
                  </a:rPr>
                  <a:t> Covid-19 related </a:t>
                </a:r>
              </a:p>
              <a:p>
                <a:pPr algn="ctr"/>
                <a:r>
                  <a:rPr lang="en-JP" sz="2800" b="1" dirty="0">
                    <a:solidFill>
                      <a:srgbClr val="C00000"/>
                    </a:solidFill>
                  </a:rPr>
                  <a:t>deaths per million</a:t>
                </a:r>
                <a:endParaRPr lang="en-JP" sz="2800" dirty="0">
                  <a:solidFill>
                    <a:schemeClr val="accent6"/>
                  </a:solidFill>
                </a:endParaRPr>
              </a:p>
            </p:txBody>
          </p:sp>
        </mc:Choice>
        <mc:Fallback xmlns="">
          <p:sp>
            <p:nvSpPr>
              <p:cNvPr id="4" name="Rectangle 3">
                <a:extLst>
                  <a:ext uri="{FF2B5EF4-FFF2-40B4-BE49-F238E27FC236}">
                    <a16:creationId xmlns:a16="http://schemas.microsoft.com/office/drawing/2014/main" id="{6C9E4340-327D-F641-A068-974B7629FA6A}"/>
                  </a:ext>
                </a:extLst>
              </p:cNvPr>
              <p:cNvSpPr>
                <a:spLocks noRot="1" noChangeAspect="1" noMove="1" noResize="1" noEditPoints="1" noAdjustHandles="1" noChangeArrowheads="1" noChangeShapeType="1" noTextEdit="1"/>
              </p:cNvSpPr>
              <p:nvPr/>
            </p:nvSpPr>
            <p:spPr>
              <a:xfrm>
                <a:off x="1335617" y="1007185"/>
                <a:ext cx="6814666" cy="1384995"/>
              </a:xfrm>
              <a:prstGeom prst="rect">
                <a:avLst/>
              </a:prstGeom>
              <a:blipFill>
                <a:blip r:embed="rId4"/>
                <a:stretch>
                  <a:fillRect t="-4545" b="-10909"/>
                </a:stretch>
              </a:blipFill>
            </p:spPr>
            <p:txBody>
              <a:bodyPr/>
              <a:lstStyle/>
              <a:p>
                <a:r>
                  <a:rPr lang="en-US">
                    <a:noFill/>
                  </a:rPr>
                  <a:t> </a:t>
                </a:r>
              </a:p>
            </p:txBody>
          </p:sp>
        </mc:Fallback>
      </mc:AlternateContent>
    </p:spTree>
    <p:extLst>
      <p:ext uri="{BB962C8B-B14F-4D97-AF65-F5344CB8AC3E}">
        <p14:creationId xmlns:p14="http://schemas.microsoft.com/office/powerpoint/2010/main" val="7934651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A635675-6E19-CA4A-BBF7-1EFFBCBCFBA9}"/>
              </a:ext>
            </a:extLst>
          </p:cNvPr>
          <p:cNvPicPr>
            <a:picLocks noChangeAspect="1"/>
          </p:cNvPicPr>
          <p:nvPr/>
        </p:nvPicPr>
        <p:blipFill>
          <a:blip r:embed="rId3"/>
          <a:stretch>
            <a:fillRect/>
          </a:stretch>
        </p:blipFill>
        <p:spPr>
          <a:xfrm>
            <a:off x="1524000" y="0"/>
            <a:ext cx="9144000" cy="6858000"/>
          </a:xfrm>
          <a:prstGeom prst="rect">
            <a:avLst/>
          </a:prstGeom>
        </p:spPr>
      </p:pic>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639B0F50-2247-5646-A987-EB787AAEE968}"/>
                  </a:ext>
                </a:extLst>
              </p:cNvPr>
              <p:cNvSpPr/>
              <p:nvPr/>
            </p:nvSpPr>
            <p:spPr>
              <a:xfrm>
                <a:off x="7044266" y="903012"/>
                <a:ext cx="4605364" cy="954107"/>
              </a:xfrm>
              <a:prstGeom prst="rect">
                <a:avLst/>
              </a:prstGeom>
            </p:spPr>
            <p:txBody>
              <a:bodyPr wrap="square">
                <a:spAutoFit/>
              </a:bodyPr>
              <a:lstStyle/>
              <a:p>
                <a:pPr algn="ctr"/>
                <a:r>
                  <a:rPr lang="en-JP" sz="2800" dirty="0">
                    <a:solidFill>
                      <a:srgbClr val="C00000"/>
                    </a:solidFill>
                  </a:rPr>
                  <a:t>1 s.d. </a:t>
                </a:r>
                <a14:m>
                  <m:oMath xmlns:m="http://schemas.openxmlformats.org/officeDocument/2006/math">
                    <m:r>
                      <a:rPr lang="en-JP" sz="2800" i="1">
                        <a:solidFill>
                          <a:srgbClr val="C00000"/>
                        </a:solidFill>
                        <a:latin typeface="Cambria Math" panose="02040503050406030204" pitchFamily="18" charset="0"/>
                        <a:ea typeface="Cambria Math" panose="02040503050406030204" pitchFamily="18" charset="0"/>
                      </a:rPr>
                      <m:t>↑</m:t>
                    </m:r>
                  </m:oMath>
                </a14:m>
                <a:r>
                  <a:rPr lang="en-JP" sz="2800" dirty="0">
                    <a:solidFill>
                      <a:srgbClr val="C00000"/>
                    </a:solidFill>
                  </a:rPr>
                  <a:t> </a:t>
                </a:r>
                <a:r>
                  <a:rPr lang="en-JP" sz="2800">
                    <a:solidFill>
                      <a:srgbClr val="C00000"/>
                    </a:solidFill>
                  </a:rPr>
                  <a:t>in democracy:</a:t>
                </a:r>
                <a:endParaRPr lang="en-JP" sz="2800" dirty="0">
                  <a:solidFill>
                    <a:srgbClr val="C00000"/>
                  </a:solidFill>
                </a:endParaRPr>
              </a:p>
              <a:p>
                <a:pPr algn="ctr"/>
                <a:r>
                  <a:rPr lang="en-JP" sz="2800" b="1">
                    <a:solidFill>
                      <a:srgbClr val="C00000"/>
                    </a:solidFill>
                  </a:rPr>
                  <a:t>2 </a:t>
                </a:r>
                <a:r>
                  <a:rPr lang="en-JP" sz="2800" b="1" dirty="0">
                    <a:solidFill>
                      <a:srgbClr val="C00000"/>
                    </a:solidFill>
                  </a:rPr>
                  <a:t>percentage-point </a:t>
                </a:r>
                <a14:m>
                  <m:oMath xmlns:m="http://schemas.openxmlformats.org/officeDocument/2006/math">
                    <m:r>
                      <a:rPr lang="en-JP" sz="2800" b="1" i="1">
                        <a:solidFill>
                          <a:srgbClr val="C00000"/>
                        </a:solidFill>
                        <a:latin typeface="Cambria Math" panose="02040503050406030204" pitchFamily="18" charset="0"/>
                        <a:ea typeface="Cambria Math" panose="02040503050406030204" pitchFamily="18" charset="0"/>
                      </a:rPr>
                      <m:t>↓</m:t>
                    </m:r>
                  </m:oMath>
                </a14:m>
                <a:r>
                  <a:rPr lang="en-JP" sz="2800" b="1" dirty="0">
                    <a:solidFill>
                      <a:srgbClr val="C00000"/>
                    </a:solidFill>
                  </a:rPr>
                  <a:t> in GDP </a:t>
                </a:r>
                <a:endParaRPr lang="en-JP" sz="2800" dirty="0">
                  <a:solidFill>
                    <a:srgbClr val="C00000"/>
                  </a:solidFill>
                </a:endParaRPr>
              </a:p>
            </p:txBody>
          </p:sp>
        </mc:Choice>
        <mc:Fallback xmlns="">
          <p:sp>
            <p:nvSpPr>
              <p:cNvPr id="4" name="Rectangle 3">
                <a:extLst>
                  <a:ext uri="{FF2B5EF4-FFF2-40B4-BE49-F238E27FC236}">
                    <a16:creationId xmlns:a16="http://schemas.microsoft.com/office/drawing/2014/main" id="{639B0F50-2247-5646-A987-EB787AAEE968}"/>
                  </a:ext>
                </a:extLst>
              </p:cNvPr>
              <p:cNvSpPr>
                <a:spLocks noRot="1" noChangeAspect="1" noMove="1" noResize="1" noEditPoints="1" noAdjustHandles="1" noChangeArrowheads="1" noChangeShapeType="1" noTextEdit="1"/>
              </p:cNvSpPr>
              <p:nvPr/>
            </p:nvSpPr>
            <p:spPr>
              <a:xfrm>
                <a:off x="7044266" y="903012"/>
                <a:ext cx="4605364" cy="954107"/>
              </a:xfrm>
              <a:prstGeom prst="rect">
                <a:avLst/>
              </a:prstGeom>
              <a:blipFill>
                <a:blip r:embed="rId4"/>
                <a:stretch>
                  <a:fillRect t="-7895" r="-1374" b="-15789"/>
                </a:stretch>
              </a:blipFill>
            </p:spPr>
            <p:txBody>
              <a:bodyPr/>
              <a:lstStyle/>
              <a:p>
                <a:r>
                  <a:rPr lang="en-US">
                    <a:noFill/>
                  </a:rPr>
                  <a:t> </a:t>
                </a:r>
              </a:p>
            </p:txBody>
          </p:sp>
        </mc:Fallback>
      </mc:AlternateContent>
    </p:spTree>
    <p:extLst>
      <p:ext uri="{BB962C8B-B14F-4D97-AF65-F5344CB8AC3E}">
        <p14:creationId xmlns:p14="http://schemas.microsoft.com/office/powerpoint/2010/main" val="26585477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DE0994B-7F68-6A4C-8A69-0A386FFE99D0}"/>
              </a:ext>
            </a:extLst>
          </p:cNvPr>
          <p:cNvPicPr>
            <a:picLocks noChangeAspect="1"/>
          </p:cNvPicPr>
          <p:nvPr/>
        </p:nvPicPr>
        <p:blipFill>
          <a:blip r:embed="rId3"/>
          <a:stretch>
            <a:fillRect/>
          </a:stretch>
        </p:blipFill>
        <p:spPr>
          <a:xfrm>
            <a:off x="1524000" y="0"/>
            <a:ext cx="9144000" cy="6858000"/>
          </a:xfrm>
          <a:prstGeom prst="rect">
            <a:avLst/>
          </a:prstGeom>
        </p:spPr>
      </p:pic>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1799E9B5-04D4-7746-8380-DE42D380F8C7}"/>
                  </a:ext>
                </a:extLst>
              </p:cNvPr>
              <p:cNvSpPr/>
              <p:nvPr/>
            </p:nvSpPr>
            <p:spPr>
              <a:xfrm>
                <a:off x="5554132" y="716745"/>
                <a:ext cx="4605364" cy="954107"/>
              </a:xfrm>
              <a:prstGeom prst="rect">
                <a:avLst/>
              </a:prstGeom>
            </p:spPr>
            <p:txBody>
              <a:bodyPr wrap="square">
                <a:spAutoFit/>
              </a:bodyPr>
              <a:lstStyle/>
              <a:p>
                <a:pPr algn="ctr"/>
                <a:r>
                  <a:rPr lang="en-JP" sz="2800" dirty="0">
                    <a:solidFill>
                      <a:srgbClr val="C00000"/>
                    </a:solidFill>
                  </a:rPr>
                  <a:t>1 s.d. </a:t>
                </a:r>
                <a14:m>
                  <m:oMath xmlns:m="http://schemas.openxmlformats.org/officeDocument/2006/math">
                    <m:r>
                      <a:rPr lang="en-JP" sz="2800" i="1">
                        <a:solidFill>
                          <a:srgbClr val="C00000"/>
                        </a:solidFill>
                        <a:latin typeface="Cambria Math" panose="02040503050406030204" pitchFamily="18" charset="0"/>
                        <a:ea typeface="Cambria Math" panose="02040503050406030204" pitchFamily="18" charset="0"/>
                      </a:rPr>
                      <m:t>↑</m:t>
                    </m:r>
                  </m:oMath>
                </a14:m>
                <a:r>
                  <a:rPr lang="en-JP" sz="2800" dirty="0">
                    <a:solidFill>
                      <a:srgbClr val="C00000"/>
                    </a:solidFill>
                  </a:rPr>
                  <a:t> </a:t>
                </a:r>
                <a:r>
                  <a:rPr lang="en-JP" sz="2800">
                    <a:solidFill>
                      <a:srgbClr val="C00000"/>
                    </a:solidFill>
                  </a:rPr>
                  <a:t>in democracy:</a:t>
                </a:r>
                <a:endParaRPr lang="en-JP" sz="2800" dirty="0">
                  <a:solidFill>
                    <a:srgbClr val="C00000"/>
                  </a:solidFill>
                </a:endParaRPr>
              </a:p>
              <a:p>
                <a:pPr algn="ctr"/>
                <a:r>
                  <a:rPr lang="en-JP" sz="2800" b="1">
                    <a:solidFill>
                      <a:srgbClr val="C00000"/>
                    </a:solidFill>
                  </a:rPr>
                  <a:t>2 </a:t>
                </a:r>
                <a:r>
                  <a:rPr lang="en-JP" sz="2800" b="1" dirty="0">
                    <a:solidFill>
                      <a:srgbClr val="C00000"/>
                    </a:solidFill>
                  </a:rPr>
                  <a:t>percentage-point </a:t>
                </a:r>
                <a14:m>
                  <m:oMath xmlns:m="http://schemas.openxmlformats.org/officeDocument/2006/math">
                    <m:r>
                      <a:rPr lang="en-JP" sz="2800" b="1" i="1">
                        <a:solidFill>
                          <a:srgbClr val="C00000"/>
                        </a:solidFill>
                        <a:latin typeface="Cambria Math" panose="02040503050406030204" pitchFamily="18" charset="0"/>
                        <a:ea typeface="Cambria Math" panose="02040503050406030204" pitchFamily="18" charset="0"/>
                      </a:rPr>
                      <m:t>↓</m:t>
                    </m:r>
                  </m:oMath>
                </a14:m>
                <a:r>
                  <a:rPr lang="en-JP" sz="2800" b="1" dirty="0">
                    <a:solidFill>
                      <a:srgbClr val="C00000"/>
                    </a:solidFill>
                  </a:rPr>
                  <a:t> in GDP </a:t>
                </a:r>
                <a:endParaRPr lang="en-JP" sz="2800" dirty="0">
                  <a:solidFill>
                    <a:srgbClr val="C00000"/>
                  </a:solidFill>
                </a:endParaRPr>
              </a:p>
            </p:txBody>
          </p:sp>
        </mc:Choice>
        <mc:Fallback xmlns="">
          <p:sp>
            <p:nvSpPr>
              <p:cNvPr id="5" name="Rectangle 4">
                <a:extLst>
                  <a:ext uri="{FF2B5EF4-FFF2-40B4-BE49-F238E27FC236}">
                    <a16:creationId xmlns:a16="http://schemas.microsoft.com/office/drawing/2014/main" id="{1799E9B5-04D4-7746-8380-DE42D380F8C7}"/>
                  </a:ext>
                </a:extLst>
              </p:cNvPr>
              <p:cNvSpPr>
                <a:spLocks noRot="1" noChangeAspect="1" noMove="1" noResize="1" noEditPoints="1" noAdjustHandles="1" noChangeArrowheads="1" noChangeShapeType="1" noTextEdit="1"/>
              </p:cNvSpPr>
              <p:nvPr/>
            </p:nvSpPr>
            <p:spPr>
              <a:xfrm>
                <a:off x="5554132" y="716745"/>
                <a:ext cx="4605364" cy="954107"/>
              </a:xfrm>
              <a:prstGeom prst="rect">
                <a:avLst/>
              </a:prstGeom>
              <a:blipFill>
                <a:blip r:embed="rId4"/>
                <a:stretch>
                  <a:fillRect t="-6579" r="-1099" b="-17105"/>
                </a:stretch>
              </a:blipFill>
            </p:spPr>
            <p:txBody>
              <a:bodyPr/>
              <a:lstStyle/>
              <a:p>
                <a:r>
                  <a:rPr lang="en-US">
                    <a:noFill/>
                  </a:rPr>
                  <a:t> </a:t>
                </a:r>
              </a:p>
            </p:txBody>
          </p:sp>
        </mc:Fallback>
      </mc:AlternateContent>
    </p:spTree>
    <p:extLst>
      <p:ext uri="{BB962C8B-B14F-4D97-AF65-F5344CB8AC3E}">
        <p14:creationId xmlns:p14="http://schemas.microsoft.com/office/powerpoint/2010/main" val="969706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1CAF06-27A2-A543-BC33-35865C3BCCA7}"/>
              </a:ext>
            </a:extLst>
          </p:cNvPr>
          <p:cNvSpPr>
            <a:spLocks noGrp="1"/>
          </p:cNvSpPr>
          <p:nvPr>
            <p:ph type="title"/>
          </p:nvPr>
        </p:nvSpPr>
        <p:spPr/>
        <p:txBody>
          <a:bodyPr/>
          <a:lstStyle/>
          <a:p>
            <a:r>
              <a:rPr lang="en-JP" dirty="0"/>
              <a:t>Outline</a:t>
            </a:r>
          </a:p>
        </p:txBody>
      </p:sp>
      <p:sp>
        <p:nvSpPr>
          <p:cNvPr id="3" name="Content Placeholder 2">
            <a:extLst>
              <a:ext uri="{FF2B5EF4-FFF2-40B4-BE49-F238E27FC236}">
                <a16:creationId xmlns:a16="http://schemas.microsoft.com/office/drawing/2014/main" id="{F517C1D1-1A08-384F-A732-43C0752BF845}"/>
              </a:ext>
            </a:extLst>
          </p:cNvPr>
          <p:cNvSpPr>
            <a:spLocks noGrp="1"/>
          </p:cNvSpPr>
          <p:nvPr>
            <p:ph idx="1"/>
          </p:nvPr>
        </p:nvSpPr>
        <p:spPr/>
        <p:txBody>
          <a:bodyPr/>
          <a:lstStyle/>
          <a:p>
            <a:pPr marL="571500" indent="-571500">
              <a:buClr>
                <a:schemeClr val="accent1"/>
              </a:buClr>
              <a:buAutoNum type="romanUcPeriod"/>
            </a:pPr>
            <a:r>
              <a:rPr lang="en-JP" dirty="0">
                <a:solidFill>
                  <a:schemeClr val="tx2">
                    <a:lumMod val="60000"/>
                    <a:lumOff val="40000"/>
                  </a:schemeClr>
                </a:solidFill>
              </a:rPr>
              <a:t>Data on economic and public outcomes and democracy </a:t>
            </a:r>
          </a:p>
          <a:p>
            <a:pPr marL="571500" indent="-571500">
              <a:buClr>
                <a:schemeClr val="accent1"/>
              </a:buClr>
              <a:buFont typeface="Arial" panose="020B0604020202020204" pitchFamily="34" charset="0"/>
              <a:buAutoNum type="romanUcPeriod"/>
            </a:pPr>
            <a:r>
              <a:rPr lang="en-JP" dirty="0">
                <a:solidFill>
                  <a:schemeClr val="tx2">
                    <a:lumMod val="60000"/>
                    <a:lumOff val="40000"/>
                  </a:schemeClr>
                </a:solidFill>
              </a:rPr>
              <a:t>OLS relationship between democracy and Covid-19 outcomes</a:t>
            </a:r>
          </a:p>
          <a:p>
            <a:pPr marL="571500" indent="-571500">
              <a:buClr>
                <a:schemeClr val="accent1"/>
              </a:buClr>
              <a:buAutoNum type="romanUcPeriod"/>
            </a:pPr>
            <a:r>
              <a:rPr lang="en-JP" dirty="0"/>
              <a:t>Instruments for political regimes</a:t>
            </a:r>
          </a:p>
          <a:p>
            <a:pPr marL="571500" indent="-571500">
              <a:buClr>
                <a:schemeClr val="accent1"/>
              </a:buClr>
              <a:buAutoNum type="romanUcPeriod"/>
            </a:pPr>
            <a:r>
              <a:rPr lang="en-JP" dirty="0">
                <a:solidFill>
                  <a:schemeClr val="tx2">
                    <a:lumMod val="60000"/>
                    <a:lumOff val="40000"/>
                  </a:schemeClr>
                </a:solidFill>
              </a:rPr>
              <a:t>Results</a:t>
            </a:r>
          </a:p>
          <a:p>
            <a:pPr marL="1028700" lvl="1" indent="-571500">
              <a:buClr>
                <a:schemeClr val="accent1"/>
              </a:buClr>
              <a:buAutoNum type="romanUcPeriod"/>
            </a:pPr>
            <a:r>
              <a:rPr lang="en-JP" dirty="0">
                <a:solidFill>
                  <a:schemeClr val="tx2">
                    <a:lumMod val="60000"/>
                    <a:lumOff val="40000"/>
                  </a:schemeClr>
                </a:solidFill>
              </a:rPr>
              <a:t>Democracy’s causal effect</a:t>
            </a:r>
          </a:p>
          <a:p>
            <a:pPr marL="1028700" lvl="1" indent="-571500">
              <a:buClr>
                <a:schemeClr val="accent1"/>
              </a:buClr>
              <a:buAutoNum type="romanUcPeriod"/>
            </a:pPr>
            <a:r>
              <a:rPr lang="en-JP" dirty="0">
                <a:solidFill>
                  <a:schemeClr val="tx2">
                    <a:lumMod val="60000"/>
                    <a:lumOff val="40000"/>
                  </a:schemeClr>
                </a:solidFill>
              </a:rPr>
              <a:t>Channels behind democracy’s effect</a:t>
            </a:r>
          </a:p>
          <a:p>
            <a:pPr marL="571500" indent="-571500">
              <a:buClr>
                <a:schemeClr val="accent1"/>
              </a:buClr>
              <a:buAutoNum type="romanUcPeriod"/>
            </a:pPr>
            <a:r>
              <a:rPr lang="en-JP" dirty="0">
                <a:solidFill>
                  <a:schemeClr val="tx2">
                    <a:lumMod val="60000"/>
                    <a:lumOff val="40000"/>
                  </a:schemeClr>
                </a:solidFill>
              </a:rPr>
              <a:t>Conclusion</a:t>
            </a:r>
          </a:p>
        </p:txBody>
      </p:sp>
    </p:spTree>
    <p:extLst>
      <p:ext uri="{BB962C8B-B14F-4D97-AF65-F5344CB8AC3E}">
        <p14:creationId xmlns:p14="http://schemas.microsoft.com/office/powerpoint/2010/main" val="6018527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36380-9373-EE4C-A77D-9E1D900880D7}"/>
              </a:ext>
            </a:extLst>
          </p:cNvPr>
          <p:cNvSpPr>
            <a:spLocks noGrp="1"/>
          </p:cNvSpPr>
          <p:nvPr>
            <p:ph type="title"/>
          </p:nvPr>
        </p:nvSpPr>
        <p:spPr/>
        <p:txBody>
          <a:bodyPr/>
          <a:lstStyle/>
          <a:p>
            <a:r>
              <a:rPr lang="en-JP" dirty="0"/>
              <a:t>Empirical specification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17E9BDA-7153-2945-84EA-92F0B66F8F32}"/>
                  </a:ext>
                </a:extLst>
              </p:cNvPr>
              <p:cNvSpPr>
                <a:spLocks noGrp="1"/>
              </p:cNvSpPr>
              <p:nvPr>
                <p:ph idx="1"/>
              </p:nvPr>
            </p:nvSpPr>
            <p:spPr>
              <a:xfrm>
                <a:off x="752355" y="3429000"/>
                <a:ext cx="10515600" cy="2027720"/>
              </a:xfrm>
            </p:spPr>
            <p:txBody>
              <a:bodyPr/>
              <a:lstStyle/>
              <a:p>
                <a:pPr>
                  <a:buClr>
                    <a:schemeClr val="accent1"/>
                  </a:buClr>
                </a:pP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𝑖</m:t>
                        </m:r>
                      </m:sub>
                    </m:sSub>
                    <m:r>
                      <a:rPr lang="en-US" b="0" i="1" smtClean="0">
                        <a:latin typeface="Cambria Math" panose="02040503050406030204" pitchFamily="18" charset="0"/>
                      </a:rPr>
                      <m:t>:</m:t>
                    </m:r>
                  </m:oMath>
                </a14:m>
                <a:r>
                  <a:rPr lang="en-US" b="0" dirty="0"/>
                  <a:t> Outcome variable</a:t>
                </a:r>
              </a:p>
              <a:p>
                <a:pPr>
                  <a:buClr>
                    <a:schemeClr val="accent1"/>
                  </a:buClr>
                </a:pPr>
                <a14:m>
                  <m:oMath xmlns:m="http://schemas.openxmlformats.org/officeDocument/2006/math">
                    <m:r>
                      <a:rPr lang="en-US" b="0" i="1" smtClean="0">
                        <a:latin typeface="Cambria Math" panose="02040503050406030204" pitchFamily="18" charset="0"/>
                      </a:rPr>
                      <m:t>𝐷𝑒𝑚𝑜𝑐𝑟𝑎𝑐</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r>
                      <a:rPr lang="en-US" b="0" i="1" smtClean="0">
                        <a:latin typeface="Cambria Math" panose="02040503050406030204" pitchFamily="18" charset="0"/>
                      </a:rPr>
                      <m:t>:</m:t>
                    </m:r>
                  </m:oMath>
                </a14:m>
                <a:r>
                  <a:rPr lang="en-US" b="0" dirty="0"/>
                  <a:t> Democracy level</a:t>
                </a:r>
              </a:p>
              <a:p>
                <a:pPr>
                  <a:buClr>
                    <a:schemeClr val="accent1"/>
                  </a:buClr>
                </a:pPr>
                <a14:m>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𝑋</m:t>
                        </m:r>
                      </m:e>
                      <m:sub>
                        <m:r>
                          <a:rPr lang="en-US" b="0" i="1" smtClean="0">
                            <a:latin typeface="Cambria Math" panose="02040503050406030204" pitchFamily="18" charset="0"/>
                          </a:rPr>
                          <m:t>𝑖</m:t>
                        </m:r>
                      </m:sub>
                      <m:sup>
                        <m:r>
                          <a:rPr lang="en-US" b="0" i="1" smtClean="0">
                            <a:latin typeface="Cambria Math" panose="02040503050406030204" pitchFamily="18" charset="0"/>
                          </a:rPr>
                          <m:t>′</m:t>
                        </m:r>
                      </m:sup>
                    </m:sSubSup>
                    <m:r>
                      <a:rPr lang="en-US" b="0" i="1" smtClean="0">
                        <a:latin typeface="Cambria Math" panose="02040503050406030204" pitchFamily="18" charset="0"/>
                      </a:rPr>
                      <m:t>:</m:t>
                    </m:r>
                  </m:oMath>
                </a14:m>
                <a:r>
                  <a:rPr lang="en-US" b="0" dirty="0"/>
                  <a:t> Country characteristics</a:t>
                </a:r>
              </a:p>
              <a:p>
                <a:pPr>
                  <a:buClr>
                    <a:schemeClr val="accent1"/>
                  </a:buClr>
                </a:pP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𝑖</m:t>
                        </m:r>
                      </m:sub>
                    </m:sSub>
                    <m:r>
                      <a:rPr lang="en-US" b="0" i="1" smtClean="0">
                        <a:latin typeface="Cambria Math" panose="02040503050406030204" pitchFamily="18" charset="0"/>
                      </a:rPr>
                      <m:t>: </m:t>
                    </m:r>
                  </m:oMath>
                </a14:m>
                <a:r>
                  <a:rPr lang="en-US" b="0" dirty="0"/>
                  <a:t>IVs for political regimes</a:t>
                </a:r>
              </a:p>
              <a:p>
                <a:endParaRPr lang="en-US" b="0" dirty="0"/>
              </a:p>
              <a:p>
                <a:endParaRPr lang="en-US" b="0" dirty="0"/>
              </a:p>
              <a:p>
                <a:pPr marL="0" indent="0">
                  <a:buNone/>
                </a:pPr>
                <a:endParaRPr lang="en-US" b="0" dirty="0"/>
              </a:p>
            </p:txBody>
          </p:sp>
        </mc:Choice>
        <mc:Fallback xmlns="">
          <p:sp>
            <p:nvSpPr>
              <p:cNvPr id="3" name="Content Placeholder 2">
                <a:extLst>
                  <a:ext uri="{FF2B5EF4-FFF2-40B4-BE49-F238E27FC236}">
                    <a16:creationId xmlns:a16="http://schemas.microsoft.com/office/drawing/2014/main" id="{D17E9BDA-7153-2945-84EA-92F0B66F8F32}"/>
                  </a:ext>
                </a:extLst>
              </p:cNvPr>
              <p:cNvSpPr>
                <a:spLocks noGrp="1" noRot="1" noChangeAspect="1" noMove="1" noResize="1" noEditPoints="1" noAdjustHandles="1" noChangeArrowheads="1" noChangeShapeType="1" noTextEdit="1"/>
              </p:cNvSpPr>
              <p:nvPr>
                <p:ph idx="1"/>
              </p:nvPr>
            </p:nvSpPr>
            <p:spPr>
              <a:xfrm>
                <a:off x="752355" y="3429000"/>
                <a:ext cx="10515600" cy="2027720"/>
              </a:xfrm>
              <a:blipFill>
                <a:blip r:embed="rId3"/>
                <a:stretch>
                  <a:fillRect l="-1086" t="-5000" b="-7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C0003EE7-395E-C84A-A521-6C521FA0C908}"/>
                  </a:ext>
                </a:extLst>
              </p:cNvPr>
              <p:cNvSpPr txBox="1"/>
              <p:nvPr/>
            </p:nvSpPr>
            <p:spPr>
              <a:xfrm>
                <a:off x="752355" y="1789224"/>
                <a:ext cx="10601445" cy="1354858"/>
              </a:xfrm>
              <a:prstGeom prst="rect">
                <a:avLst/>
              </a:prstGeom>
              <a:noFill/>
            </p:spPr>
            <p:txBody>
              <a:bodyPr wrap="square" rtlCol="0">
                <a:spAutoFit/>
              </a:bodyPr>
              <a:lstStyle/>
              <a:p>
                <a:pPr algn="ctr"/>
                <a:r>
                  <a:rPr lang="en-US" sz="3200" dirty="0">
                    <a:solidFill>
                      <a:schemeClr val="accent1"/>
                    </a:solidFill>
                    <a:latin typeface="+mj-lt"/>
                  </a:rPr>
                  <a:t>                                     </a:t>
                </a:r>
                <a14:m>
                  <m:oMath xmlns:m="http://schemas.openxmlformats.org/officeDocument/2006/math">
                    <m:sSub>
                      <m:sSubPr>
                        <m:ctrlPr>
                          <a:rPr lang="en-US" sz="3200" i="1" smtClean="0">
                            <a:solidFill>
                              <a:schemeClr val="accent1"/>
                            </a:solidFill>
                            <a:latin typeface="Cambria Math" panose="02040503050406030204" pitchFamily="18" charset="0"/>
                          </a:rPr>
                        </m:ctrlPr>
                      </m:sSubPr>
                      <m:e>
                        <m:r>
                          <a:rPr lang="en-US" sz="3200" b="0" i="1" smtClean="0">
                            <a:solidFill>
                              <a:schemeClr val="accent1"/>
                            </a:solidFill>
                            <a:latin typeface="Cambria Math" panose="02040503050406030204" pitchFamily="18" charset="0"/>
                          </a:rPr>
                          <m:t> </m:t>
                        </m:r>
                        <m:r>
                          <a:rPr lang="en-US" sz="3200" i="1" smtClean="0">
                            <a:solidFill>
                              <a:schemeClr val="accent1"/>
                            </a:solidFill>
                            <a:latin typeface="Cambria Math" panose="02040503050406030204" pitchFamily="18" charset="0"/>
                          </a:rPr>
                          <m:t>𝑌</m:t>
                        </m:r>
                      </m:e>
                      <m:sub>
                        <m:r>
                          <a:rPr lang="en-US" sz="3200" i="1">
                            <a:solidFill>
                              <a:schemeClr val="accent1"/>
                            </a:solidFill>
                            <a:latin typeface="Cambria Math" panose="02040503050406030204" pitchFamily="18" charset="0"/>
                          </a:rPr>
                          <m:t>𝑖</m:t>
                        </m:r>
                      </m:sub>
                    </m:sSub>
                    <m:r>
                      <a:rPr lang="en-US" sz="3200" i="1">
                        <a:solidFill>
                          <a:schemeClr val="tx1"/>
                        </a:solidFill>
                        <a:latin typeface="Cambria Math" panose="02040503050406030204" pitchFamily="18" charset="0"/>
                      </a:rPr>
                      <m:t>=</m:t>
                    </m:r>
                    <m:r>
                      <a:rPr lang="en-US" sz="3200" i="1">
                        <a:solidFill>
                          <a:schemeClr val="tx1"/>
                        </a:solidFill>
                        <a:latin typeface="Cambria Math" panose="02040503050406030204" pitchFamily="18" charset="0"/>
                      </a:rPr>
                      <m:t>𝜇</m:t>
                    </m:r>
                    <m:r>
                      <a:rPr lang="en-US" sz="3200" i="1">
                        <a:solidFill>
                          <a:schemeClr val="tx1"/>
                        </a:solidFill>
                        <a:latin typeface="Cambria Math" panose="02040503050406030204" pitchFamily="18" charset="0"/>
                      </a:rPr>
                      <m:t>+</m:t>
                    </m:r>
                    <m:r>
                      <a:rPr lang="en-US" sz="3200" i="1" smtClean="0">
                        <a:solidFill>
                          <a:schemeClr val="accent6"/>
                        </a:solidFill>
                        <a:latin typeface="Cambria Math" panose="02040503050406030204" pitchFamily="18" charset="0"/>
                      </a:rPr>
                      <m:t>𝛼</m:t>
                    </m:r>
                    <m:r>
                      <a:rPr lang="en-US" sz="3200" i="1" smtClean="0">
                        <a:solidFill>
                          <a:schemeClr val="accent1"/>
                        </a:solidFill>
                        <a:latin typeface="Cambria Math" panose="02040503050406030204" pitchFamily="18" charset="0"/>
                      </a:rPr>
                      <m:t>𝐷𝑒𝑚𝑜𝑐𝑟𝑎𝑐</m:t>
                    </m:r>
                    <m:sSub>
                      <m:sSubPr>
                        <m:ctrlPr>
                          <a:rPr lang="en-US" sz="3200" i="1">
                            <a:solidFill>
                              <a:schemeClr val="accent1"/>
                            </a:solidFill>
                            <a:latin typeface="Cambria Math" panose="02040503050406030204" pitchFamily="18" charset="0"/>
                          </a:rPr>
                        </m:ctrlPr>
                      </m:sSubPr>
                      <m:e>
                        <m:r>
                          <a:rPr lang="en-US" sz="3200" i="1">
                            <a:solidFill>
                              <a:schemeClr val="accent1"/>
                            </a:solidFill>
                            <a:latin typeface="Cambria Math" panose="02040503050406030204" pitchFamily="18" charset="0"/>
                          </a:rPr>
                          <m:t>𝑦</m:t>
                        </m:r>
                      </m:e>
                      <m:sub>
                        <m:r>
                          <a:rPr lang="en-US" sz="3200" i="1">
                            <a:solidFill>
                              <a:schemeClr val="accent1"/>
                            </a:solidFill>
                            <a:latin typeface="Cambria Math" panose="02040503050406030204" pitchFamily="18" charset="0"/>
                          </a:rPr>
                          <m:t>𝑖</m:t>
                        </m:r>
                      </m:sub>
                    </m:sSub>
                    <m:r>
                      <a:rPr lang="en-US" sz="3200" i="1">
                        <a:solidFill>
                          <a:schemeClr val="tx1"/>
                        </a:solidFill>
                        <a:latin typeface="Cambria Math" panose="02040503050406030204" pitchFamily="18" charset="0"/>
                      </a:rPr>
                      <m:t>+</m:t>
                    </m:r>
                    <m:sSubSup>
                      <m:sSubSupPr>
                        <m:ctrlPr>
                          <a:rPr lang="en-US" sz="3200" i="1">
                            <a:solidFill>
                              <a:schemeClr val="tx1"/>
                            </a:solidFill>
                            <a:latin typeface="Cambria Math" panose="02040503050406030204" pitchFamily="18" charset="0"/>
                          </a:rPr>
                        </m:ctrlPr>
                      </m:sSubSupPr>
                      <m:e>
                        <m:r>
                          <a:rPr lang="en-US" sz="3200" i="1">
                            <a:solidFill>
                              <a:schemeClr val="tx1"/>
                            </a:solidFill>
                            <a:latin typeface="Cambria Math" panose="02040503050406030204" pitchFamily="18" charset="0"/>
                          </a:rPr>
                          <m:t>𝑋</m:t>
                        </m:r>
                      </m:e>
                      <m:sub>
                        <m:r>
                          <a:rPr lang="en-US" sz="3200" i="1">
                            <a:solidFill>
                              <a:schemeClr val="tx1"/>
                            </a:solidFill>
                            <a:latin typeface="Cambria Math" panose="02040503050406030204" pitchFamily="18" charset="0"/>
                          </a:rPr>
                          <m:t>𝑖</m:t>
                        </m:r>
                      </m:sub>
                      <m:sup>
                        <m:r>
                          <a:rPr lang="en-US" sz="3200" i="1">
                            <a:solidFill>
                              <a:schemeClr val="tx1"/>
                            </a:solidFill>
                            <a:latin typeface="Cambria Math" panose="02040503050406030204" pitchFamily="18" charset="0"/>
                          </a:rPr>
                          <m:t>′</m:t>
                        </m:r>
                      </m:sup>
                    </m:sSubSup>
                    <m:r>
                      <a:rPr lang="en-US" sz="3200" i="1">
                        <a:solidFill>
                          <a:schemeClr val="tx1"/>
                        </a:solidFill>
                        <a:latin typeface="Cambria Math" panose="02040503050406030204" pitchFamily="18" charset="0"/>
                      </a:rPr>
                      <m:t>𝛾</m:t>
                    </m:r>
                    <m:r>
                      <a:rPr lang="en-US" sz="3200" i="1">
                        <a:solidFill>
                          <a:schemeClr val="tx1"/>
                        </a:solidFill>
                        <a:latin typeface="Cambria Math" panose="02040503050406030204" pitchFamily="18" charset="0"/>
                      </a:rPr>
                      <m:t>+</m:t>
                    </m:r>
                    <m:sSub>
                      <m:sSubPr>
                        <m:ctrlPr>
                          <a:rPr lang="en-US" sz="3200" i="1">
                            <a:solidFill>
                              <a:schemeClr val="tx1"/>
                            </a:solidFill>
                            <a:latin typeface="Cambria Math" panose="02040503050406030204" pitchFamily="18" charset="0"/>
                          </a:rPr>
                        </m:ctrlPr>
                      </m:sSubPr>
                      <m:e>
                        <m:r>
                          <a:rPr lang="en-US" sz="3200" i="1">
                            <a:solidFill>
                              <a:schemeClr val="tx1"/>
                            </a:solidFill>
                            <a:latin typeface="Cambria Math" panose="02040503050406030204" pitchFamily="18" charset="0"/>
                          </a:rPr>
                          <m:t>𝜖</m:t>
                        </m:r>
                      </m:e>
                      <m:sub>
                        <m:r>
                          <a:rPr lang="en-US" sz="3200" i="1">
                            <a:solidFill>
                              <a:schemeClr val="tx1"/>
                            </a:solidFill>
                            <a:latin typeface="Cambria Math" panose="02040503050406030204" pitchFamily="18" charset="0"/>
                          </a:rPr>
                          <m:t>𝑖</m:t>
                        </m:r>
                      </m:sub>
                    </m:sSub>
                  </m:oMath>
                </a14:m>
                <a:endParaRPr lang="en-US" sz="3200" i="1" dirty="0">
                  <a:solidFill>
                    <a:schemeClr val="tx1"/>
                  </a:solidFill>
                  <a:latin typeface="+mj-lt"/>
                </a:endParaRPr>
              </a:p>
              <a:p>
                <a:pPr algn="just"/>
                <a14:m>
                  <m:oMathPara xmlns:m="http://schemas.openxmlformats.org/officeDocument/2006/math">
                    <m:oMathParaPr>
                      <m:jc m:val="center"/>
                    </m:oMathParaPr>
                    <m:oMath xmlns:m="http://schemas.openxmlformats.org/officeDocument/2006/math">
                      <m:r>
                        <a:rPr lang="en-US" sz="3200" i="1" smtClean="0">
                          <a:solidFill>
                            <a:schemeClr val="accent1"/>
                          </a:solidFill>
                          <a:latin typeface="Cambria Math" panose="02040503050406030204" pitchFamily="18" charset="0"/>
                        </a:rPr>
                        <m:t>𝐷𝑒𝑚𝑜𝑐𝑟𝑎𝑐</m:t>
                      </m:r>
                      <m:sSub>
                        <m:sSubPr>
                          <m:ctrlPr>
                            <a:rPr lang="en-US" sz="3200" i="1">
                              <a:solidFill>
                                <a:schemeClr val="accent1"/>
                              </a:solidFill>
                              <a:latin typeface="Cambria Math" panose="02040503050406030204" pitchFamily="18" charset="0"/>
                            </a:rPr>
                          </m:ctrlPr>
                        </m:sSubPr>
                        <m:e>
                          <m:r>
                            <a:rPr lang="en-US" sz="3200" i="1">
                              <a:solidFill>
                                <a:schemeClr val="accent1"/>
                              </a:solidFill>
                              <a:latin typeface="Cambria Math" panose="02040503050406030204" pitchFamily="18" charset="0"/>
                            </a:rPr>
                            <m:t>𝑦</m:t>
                          </m:r>
                        </m:e>
                        <m:sub>
                          <m:r>
                            <a:rPr lang="en-US" sz="3200" i="1">
                              <a:solidFill>
                                <a:schemeClr val="accent1"/>
                              </a:solidFill>
                              <a:latin typeface="Cambria Math" panose="02040503050406030204" pitchFamily="18" charset="0"/>
                            </a:rPr>
                            <m:t>𝑖</m:t>
                          </m:r>
                        </m:sub>
                      </m:sSub>
                      <m:r>
                        <a:rPr lang="en-US" sz="3200" i="1">
                          <a:solidFill>
                            <a:schemeClr val="tx1"/>
                          </a:solidFill>
                          <a:latin typeface="Cambria Math" panose="02040503050406030204" pitchFamily="18" charset="0"/>
                        </a:rPr>
                        <m:t>= </m:t>
                      </m:r>
                      <m:sSub>
                        <m:sSubPr>
                          <m:ctrlPr>
                            <a:rPr lang="en-US" sz="3200" i="1">
                              <a:solidFill>
                                <a:schemeClr val="tx1"/>
                              </a:solidFill>
                              <a:latin typeface="Cambria Math" panose="02040503050406030204" pitchFamily="18" charset="0"/>
                              <a:ea typeface="Cambria Math" panose="02040503050406030204" pitchFamily="18" charset="0"/>
                            </a:rPr>
                          </m:ctrlPr>
                        </m:sSubPr>
                        <m:e>
                          <m:r>
                            <a:rPr lang="en-US" sz="3200" i="1">
                              <a:solidFill>
                                <a:schemeClr val="tx1"/>
                              </a:solidFill>
                              <a:latin typeface="Cambria Math" panose="02040503050406030204" pitchFamily="18" charset="0"/>
                              <a:ea typeface="Cambria Math" panose="02040503050406030204" pitchFamily="18" charset="0"/>
                            </a:rPr>
                            <m:t>𝜁</m:t>
                          </m:r>
                        </m:e>
                        <m:sub>
                          <m:r>
                            <a:rPr lang="en-US" sz="3200" i="1">
                              <a:solidFill>
                                <a:schemeClr val="tx1"/>
                              </a:solidFill>
                              <a:latin typeface="Cambria Math" panose="02040503050406030204" pitchFamily="18" charset="0"/>
                              <a:ea typeface="Cambria Math" panose="02040503050406030204" pitchFamily="18" charset="0"/>
                            </a:rPr>
                            <m:t>𝑖</m:t>
                          </m:r>
                        </m:sub>
                      </m:sSub>
                      <m:r>
                        <a:rPr lang="en-US" sz="3200" i="1">
                          <a:solidFill>
                            <a:schemeClr val="tx1"/>
                          </a:solidFill>
                          <a:latin typeface="Cambria Math" panose="02040503050406030204" pitchFamily="18" charset="0"/>
                        </a:rPr>
                        <m:t>+</m:t>
                      </m:r>
                      <m:sSubSup>
                        <m:sSubSupPr>
                          <m:ctrlPr>
                            <a:rPr lang="en-US" sz="3200" i="1" smtClean="0">
                              <a:solidFill>
                                <a:schemeClr val="accent1"/>
                              </a:solidFill>
                              <a:latin typeface="Cambria Math" panose="02040503050406030204" pitchFamily="18" charset="0"/>
                            </a:rPr>
                          </m:ctrlPr>
                        </m:sSubSupPr>
                        <m:e>
                          <m:r>
                            <a:rPr lang="en-US" sz="3200" i="1">
                              <a:solidFill>
                                <a:schemeClr val="accent1"/>
                              </a:solidFill>
                              <a:latin typeface="Cambria Math" panose="02040503050406030204" pitchFamily="18" charset="0"/>
                            </a:rPr>
                            <m:t>𝑍</m:t>
                          </m:r>
                        </m:e>
                        <m:sub>
                          <m:r>
                            <a:rPr lang="en-US" sz="3200" i="1">
                              <a:solidFill>
                                <a:schemeClr val="accent1"/>
                              </a:solidFill>
                              <a:latin typeface="Cambria Math" panose="02040503050406030204" pitchFamily="18" charset="0"/>
                            </a:rPr>
                            <m:t>𝑖</m:t>
                          </m:r>
                        </m:sub>
                        <m:sup>
                          <m:r>
                            <a:rPr lang="en-US" sz="3200" i="1">
                              <a:solidFill>
                                <a:schemeClr val="accent1"/>
                              </a:solidFill>
                              <a:latin typeface="Cambria Math" panose="02040503050406030204" pitchFamily="18" charset="0"/>
                            </a:rPr>
                            <m:t>′</m:t>
                          </m:r>
                        </m:sup>
                      </m:sSubSup>
                      <m:r>
                        <a:rPr lang="en-US" sz="3200" i="1" smtClean="0">
                          <a:solidFill>
                            <a:schemeClr val="accent6"/>
                          </a:solidFill>
                          <a:latin typeface="Cambria Math" panose="02040503050406030204" pitchFamily="18" charset="0"/>
                        </a:rPr>
                        <m:t>𝛽</m:t>
                      </m:r>
                      <m:r>
                        <a:rPr lang="en-US" sz="3200" i="1">
                          <a:solidFill>
                            <a:schemeClr val="tx1"/>
                          </a:solidFill>
                          <a:latin typeface="Cambria Math" panose="02040503050406030204" pitchFamily="18" charset="0"/>
                        </a:rPr>
                        <m:t>+</m:t>
                      </m:r>
                      <m:sSubSup>
                        <m:sSubSupPr>
                          <m:ctrlPr>
                            <a:rPr lang="en-US" sz="3200" i="1">
                              <a:solidFill>
                                <a:schemeClr val="tx1"/>
                              </a:solidFill>
                              <a:latin typeface="Cambria Math" panose="02040503050406030204" pitchFamily="18" charset="0"/>
                            </a:rPr>
                          </m:ctrlPr>
                        </m:sSubSupPr>
                        <m:e>
                          <m:r>
                            <a:rPr lang="en-US" sz="3200" i="1">
                              <a:solidFill>
                                <a:schemeClr val="tx1"/>
                              </a:solidFill>
                              <a:latin typeface="Cambria Math" panose="02040503050406030204" pitchFamily="18" charset="0"/>
                            </a:rPr>
                            <m:t>𝑋</m:t>
                          </m:r>
                        </m:e>
                        <m:sub>
                          <m:r>
                            <a:rPr lang="en-US" sz="3200" i="1">
                              <a:solidFill>
                                <a:schemeClr val="tx1"/>
                              </a:solidFill>
                              <a:latin typeface="Cambria Math" panose="02040503050406030204" pitchFamily="18" charset="0"/>
                            </a:rPr>
                            <m:t>𝑖</m:t>
                          </m:r>
                        </m:sub>
                        <m:sup>
                          <m:r>
                            <a:rPr lang="en-US" sz="3200" i="1">
                              <a:solidFill>
                                <a:schemeClr val="tx1"/>
                              </a:solidFill>
                              <a:latin typeface="Cambria Math" panose="02040503050406030204" pitchFamily="18" charset="0"/>
                            </a:rPr>
                            <m:t>′</m:t>
                          </m:r>
                        </m:sup>
                      </m:sSubSup>
                      <m:r>
                        <a:rPr lang="en-US" sz="3200" i="1">
                          <a:solidFill>
                            <a:schemeClr val="tx1"/>
                          </a:solidFill>
                          <a:latin typeface="Cambria Math" panose="02040503050406030204" pitchFamily="18" charset="0"/>
                        </a:rPr>
                        <m:t>𝛿</m:t>
                      </m:r>
                      <m:r>
                        <a:rPr lang="en-US" sz="3200" i="1">
                          <a:solidFill>
                            <a:schemeClr val="tx1"/>
                          </a:solidFill>
                          <a:latin typeface="Cambria Math" panose="02040503050406030204" pitchFamily="18" charset="0"/>
                        </a:rPr>
                        <m:t>+ </m:t>
                      </m:r>
                      <m:sSub>
                        <m:sSubPr>
                          <m:ctrlPr>
                            <a:rPr lang="en-US" sz="3200" i="1">
                              <a:solidFill>
                                <a:schemeClr val="tx1"/>
                              </a:solidFill>
                              <a:latin typeface="Cambria Math" panose="02040503050406030204" pitchFamily="18" charset="0"/>
                              <a:ea typeface="Cambria Math" panose="02040503050406030204" pitchFamily="18" charset="0"/>
                            </a:rPr>
                          </m:ctrlPr>
                        </m:sSubPr>
                        <m:e>
                          <m:r>
                            <a:rPr lang="en-US" sz="3200" i="1">
                              <a:solidFill>
                                <a:schemeClr val="tx1"/>
                              </a:solidFill>
                              <a:latin typeface="Cambria Math" panose="02040503050406030204" pitchFamily="18" charset="0"/>
                              <a:ea typeface="Cambria Math" panose="02040503050406030204" pitchFamily="18" charset="0"/>
                            </a:rPr>
                            <m:t>𝜈</m:t>
                          </m:r>
                        </m:e>
                        <m:sub>
                          <m:r>
                            <a:rPr lang="en-US" sz="3200" i="1">
                              <a:solidFill>
                                <a:schemeClr val="tx1"/>
                              </a:solidFill>
                              <a:latin typeface="Cambria Math" panose="02040503050406030204" pitchFamily="18" charset="0"/>
                              <a:ea typeface="Cambria Math" panose="02040503050406030204" pitchFamily="18" charset="0"/>
                            </a:rPr>
                            <m:t>𝑖</m:t>
                          </m:r>
                        </m:sub>
                      </m:sSub>
                    </m:oMath>
                  </m:oMathPara>
                </a14:m>
                <a:endParaRPr lang="en-JP" dirty="0">
                  <a:solidFill>
                    <a:schemeClr val="tx1"/>
                  </a:solidFill>
                  <a:latin typeface="+mj-lt"/>
                </a:endParaRPr>
              </a:p>
              <a:p>
                <a:endParaRPr lang="en-JP" dirty="0"/>
              </a:p>
            </p:txBody>
          </p:sp>
        </mc:Choice>
        <mc:Fallback xmlns="">
          <p:sp>
            <p:nvSpPr>
              <p:cNvPr id="4" name="TextBox 3">
                <a:extLst>
                  <a:ext uri="{FF2B5EF4-FFF2-40B4-BE49-F238E27FC236}">
                    <a16:creationId xmlns:a16="http://schemas.microsoft.com/office/drawing/2014/main" id="{C0003EE7-395E-C84A-A521-6C521FA0C908}"/>
                  </a:ext>
                </a:extLst>
              </p:cNvPr>
              <p:cNvSpPr txBox="1">
                <a:spLocks noRot="1" noChangeAspect="1" noMove="1" noResize="1" noEditPoints="1" noAdjustHandles="1" noChangeArrowheads="1" noChangeShapeType="1" noTextEdit="1"/>
              </p:cNvSpPr>
              <p:nvPr/>
            </p:nvSpPr>
            <p:spPr>
              <a:xfrm>
                <a:off x="752355" y="1789224"/>
                <a:ext cx="10601445" cy="1354858"/>
              </a:xfrm>
              <a:prstGeom prst="rect">
                <a:avLst/>
              </a:prstGeom>
              <a:blipFill>
                <a:blip r:embed="rId4"/>
                <a:stretch>
                  <a:fillRect/>
                </a:stretch>
              </a:blipFill>
            </p:spPr>
            <p:txBody>
              <a:bodyPr/>
              <a:lstStyle/>
              <a:p>
                <a:r>
                  <a:rPr lang="en-JP">
                    <a:noFill/>
                  </a:rPr>
                  <a:t> </a:t>
                </a:r>
              </a:p>
            </p:txBody>
          </p:sp>
        </mc:Fallback>
      </mc:AlternateContent>
    </p:spTree>
    <p:extLst>
      <p:ext uri="{BB962C8B-B14F-4D97-AF65-F5344CB8AC3E}">
        <p14:creationId xmlns:p14="http://schemas.microsoft.com/office/powerpoint/2010/main" val="9756048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11C297-C763-4847-857D-1C3C52298AE5}"/>
              </a:ext>
            </a:extLst>
          </p:cNvPr>
          <p:cNvSpPr>
            <a:spLocks noGrp="1"/>
          </p:cNvSpPr>
          <p:nvPr>
            <p:ph type="title"/>
          </p:nvPr>
        </p:nvSpPr>
        <p:spPr/>
        <p:txBody>
          <a:bodyPr/>
          <a:lstStyle/>
          <a:p>
            <a:r>
              <a:rPr lang="en-JP" dirty="0"/>
              <a:t>Instruments for political regimes</a:t>
            </a:r>
          </a:p>
        </p:txBody>
      </p:sp>
      <p:sp>
        <p:nvSpPr>
          <p:cNvPr id="3" name="Content Placeholder 2">
            <a:extLst>
              <a:ext uri="{FF2B5EF4-FFF2-40B4-BE49-F238E27FC236}">
                <a16:creationId xmlns:a16="http://schemas.microsoft.com/office/drawing/2014/main" id="{9506001D-173A-5B4A-9B7F-94B5F91F1FB5}"/>
              </a:ext>
            </a:extLst>
          </p:cNvPr>
          <p:cNvSpPr>
            <a:spLocks noGrp="1"/>
          </p:cNvSpPr>
          <p:nvPr>
            <p:ph idx="1"/>
          </p:nvPr>
        </p:nvSpPr>
        <p:spPr>
          <a:xfrm>
            <a:off x="416560" y="1715136"/>
            <a:ext cx="12268200" cy="5341716"/>
          </a:xfrm>
        </p:spPr>
        <p:txBody>
          <a:bodyPr>
            <a:normAutofit/>
          </a:bodyPr>
          <a:lstStyle/>
          <a:p>
            <a:pPr marL="0" indent="0">
              <a:buClr>
                <a:schemeClr val="accent1"/>
              </a:buClr>
              <a:buNone/>
            </a:pPr>
            <a:endParaRPr lang="en-JP" dirty="0"/>
          </a:p>
          <a:p>
            <a:pPr marL="0" indent="0">
              <a:buNone/>
            </a:pPr>
            <a:r>
              <a:rPr lang="en-JP" sz="3200" dirty="0"/>
              <a:t>We </a:t>
            </a:r>
            <a:r>
              <a:rPr lang="en-JP" sz="3200"/>
              <a:t>adopt </a:t>
            </a:r>
            <a:r>
              <a:rPr lang="en-US" sz="3200" dirty="0">
                <a:solidFill>
                  <a:schemeClr val="accent1"/>
                </a:solidFill>
              </a:rPr>
              <a:t>5</a:t>
            </a:r>
            <a:r>
              <a:rPr lang="en-JP" sz="3200">
                <a:solidFill>
                  <a:schemeClr val="accent1"/>
                </a:solidFill>
              </a:rPr>
              <a:t> </a:t>
            </a:r>
            <a:r>
              <a:rPr lang="en-US" sz="3200" dirty="0">
                <a:solidFill>
                  <a:schemeClr val="accent1"/>
                </a:solidFill>
              </a:rPr>
              <a:t>IV </a:t>
            </a:r>
            <a:r>
              <a:rPr lang="en-JP" sz="3200">
                <a:solidFill>
                  <a:schemeClr val="accent1"/>
                </a:solidFill>
              </a:rPr>
              <a:t>strategies </a:t>
            </a:r>
            <a:r>
              <a:rPr lang="en-US" sz="3200" dirty="0"/>
              <a:t>based on </a:t>
            </a:r>
            <a:r>
              <a:rPr lang="en-JP" sz="3200"/>
              <a:t>several </a:t>
            </a:r>
            <a:r>
              <a:rPr lang="en-JP" sz="3200" dirty="0"/>
              <a:t>centuries of </a:t>
            </a:r>
            <a:r>
              <a:rPr lang="en-JP" sz="3200"/>
              <a:t>world history</a:t>
            </a:r>
            <a:r>
              <a:rPr lang="en-US" sz="3200" dirty="0"/>
              <a:t>:</a:t>
            </a:r>
            <a:br>
              <a:rPr lang="en-US" sz="3200" dirty="0"/>
            </a:br>
            <a:endParaRPr lang="en-JP" sz="3200" dirty="0"/>
          </a:p>
          <a:p>
            <a:pPr marL="971550" lvl="1" indent="-514350">
              <a:buFont typeface="+mj-lt"/>
              <a:buAutoNum type="arabicPeriod"/>
            </a:pPr>
            <a:r>
              <a:rPr lang="en-JP" sz="2800" dirty="0"/>
              <a:t>European settler </a:t>
            </a:r>
            <a:r>
              <a:rPr lang="en-JP" sz="2800"/>
              <a:t>mortality </a:t>
            </a:r>
            <a:r>
              <a:rPr lang="en-US" sz="2800" dirty="0"/>
              <a:t>(Acemoglu-Johnson-Robinson 01)</a:t>
            </a:r>
            <a:endParaRPr lang="en-JP" sz="2800" dirty="0"/>
          </a:p>
          <a:p>
            <a:pPr marL="971550" lvl="1" indent="-514350">
              <a:buFont typeface="+mj-lt"/>
              <a:buAutoNum type="arabicPeriod"/>
            </a:pPr>
            <a:r>
              <a:rPr lang="en-US" sz="2800" dirty="0"/>
              <a:t>%</a:t>
            </a:r>
            <a:r>
              <a:rPr lang="en-JP" sz="2800"/>
              <a:t> </a:t>
            </a:r>
            <a:r>
              <a:rPr lang="en-JP" sz="2800" dirty="0"/>
              <a:t>speaking English or </a:t>
            </a:r>
            <a:r>
              <a:rPr lang="en-JP" sz="2800"/>
              <a:t>European </a:t>
            </a:r>
            <a:r>
              <a:rPr lang="en-US" sz="2800" dirty="0"/>
              <a:t>&amp;</a:t>
            </a:r>
            <a:r>
              <a:rPr lang="en-JP" sz="2800"/>
              <a:t> </a:t>
            </a:r>
            <a:r>
              <a:rPr lang="en-JP" sz="2800" dirty="0"/>
              <a:t>the Frankel-Romer </a:t>
            </a:r>
            <a:r>
              <a:rPr lang="en-JP" sz="2800"/>
              <a:t>trade share</a:t>
            </a:r>
            <a:br>
              <a:rPr lang="en-US" sz="2800" dirty="0"/>
            </a:br>
            <a:r>
              <a:rPr lang="en-US" sz="2800" dirty="0"/>
              <a:t>(Hall-Jones 99)</a:t>
            </a:r>
            <a:endParaRPr lang="en-JP" sz="2800" dirty="0"/>
          </a:p>
          <a:p>
            <a:pPr marL="971550" lvl="1" indent="-514350">
              <a:buFont typeface="+mj-lt"/>
              <a:buAutoNum type="arabicPeriod"/>
            </a:pPr>
            <a:r>
              <a:rPr lang="en-JP" sz="2800"/>
              <a:t>Legal origin</a:t>
            </a:r>
            <a:r>
              <a:rPr lang="en-US" sz="2800" dirty="0"/>
              <a:t> (</a:t>
            </a:r>
            <a:r>
              <a:rPr lang="en-US" sz="2800" dirty="0" err="1"/>
              <a:t>LaPorta</a:t>
            </a:r>
            <a:r>
              <a:rPr lang="en-US" sz="2800" dirty="0"/>
              <a:t>-Shleifer-</a:t>
            </a:r>
            <a:r>
              <a:rPr lang="en-US" sz="2800" dirty="0" err="1"/>
              <a:t>Vishny</a:t>
            </a:r>
            <a:r>
              <a:rPr lang="en-US" sz="2800" dirty="0"/>
              <a:t> 98)</a:t>
            </a:r>
            <a:endParaRPr lang="en-JP" sz="2800" dirty="0"/>
          </a:p>
          <a:p>
            <a:pPr marL="971550" lvl="1" indent="-514350">
              <a:buFont typeface="+mj-lt"/>
              <a:buAutoNum type="arabicPeriod"/>
            </a:pPr>
            <a:r>
              <a:rPr lang="en-JP" sz="2800" dirty="0"/>
              <a:t>Availability of </a:t>
            </a:r>
            <a:r>
              <a:rPr lang="en-JP" sz="2800"/>
              <a:t>crops </a:t>
            </a:r>
            <a:r>
              <a:rPr lang="en-US" sz="2800"/>
              <a:t>&amp;</a:t>
            </a:r>
            <a:r>
              <a:rPr lang="en-JP" sz="2800"/>
              <a:t> minerals</a:t>
            </a:r>
            <a:r>
              <a:rPr lang="en-US" sz="2800" dirty="0"/>
              <a:t> (Easterly-Levine 03)</a:t>
            </a:r>
            <a:endParaRPr lang="en-JP" sz="2800" dirty="0"/>
          </a:p>
          <a:p>
            <a:pPr marL="971550" lvl="1" indent="-514350">
              <a:buFont typeface="+mj-lt"/>
              <a:buAutoNum type="arabicPeriod"/>
            </a:pPr>
            <a:r>
              <a:rPr lang="en-JP" sz="2800"/>
              <a:t>Past population density</a:t>
            </a:r>
            <a:r>
              <a:rPr lang="en-US" sz="2800" dirty="0"/>
              <a:t> (AJR 02)</a:t>
            </a:r>
            <a:endParaRPr lang="en-JP" sz="2800"/>
          </a:p>
          <a:p>
            <a:pPr marL="457200" lvl="1" indent="0">
              <a:buNone/>
            </a:pPr>
            <a:endParaRPr lang="en-JP" sz="2800"/>
          </a:p>
          <a:p>
            <a:pPr marL="0" indent="0">
              <a:buNone/>
            </a:pPr>
            <a:endParaRPr lang="en-JP" dirty="0"/>
          </a:p>
        </p:txBody>
      </p:sp>
    </p:spTree>
    <p:extLst>
      <p:ext uri="{BB962C8B-B14F-4D97-AF65-F5344CB8AC3E}">
        <p14:creationId xmlns:p14="http://schemas.microsoft.com/office/powerpoint/2010/main" val="42206833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DD78D-06B1-E249-8C88-7F8721C4E056}"/>
              </a:ext>
            </a:extLst>
          </p:cNvPr>
          <p:cNvSpPr>
            <a:spLocks noGrp="1"/>
          </p:cNvSpPr>
          <p:nvPr>
            <p:ph type="title"/>
          </p:nvPr>
        </p:nvSpPr>
        <p:spPr/>
        <p:txBody>
          <a:bodyPr/>
          <a:lstStyle/>
          <a:p>
            <a:r>
              <a:rPr lang="en-JP" dirty="0"/>
              <a:t>1. European settler mortality</a:t>
            </a:r>
          </a:p>
        </p:txBody>
      </p:sp>
      <p:sp>
        <p:nvSpPr>
          <p:cNvPr id="3" name="TextBox 2">
            <a:extLst>
              <a:ext uri="{FF2B5EF4-FFF2-40B4-BE49-F238E27FC236}">
                <a16:creationId xmlns:a16="http://schemas.microsoft.com/office/drawing/2014/main" id="{864CD281-DC3C-A44E-9731-B81026AEDFAD}"/>
              </a:ext>
            </a:extLst>
          </p:cNvPr>
          <p:cNvSpPr txBox="1"/>
          <p:nvPr/>
        </p:nvSpPr>
        <p:spPr>
          <a:xfrm>
            <a:off x="611334" y="2826127"/>
            <a:ext cx="10969331" cy="4031873"/>
          </a:xfrm>
          <a:prstGeom prst="rect">
            <a:avLst/>
          </a:prstGeom>
          <a:noFill/>
        </p:spPr>
        <p:txBody>
          <a:bodyPr wrap="square" rtlCol="0" anchor="ctr">
            <a:spAutoFit/>
          </a:bodyPr>
          <a:lstStyle/>
          <a:p>
            <a:pPr marL="285750" indent="-285750">
              <a:buClr>
                <a:schemeClr val="accent1"/>
              </a:buClr>
              <a:buFont typeface="Arial" panose="020B0604020202020204" pitchFamily="34" charset="0"/>
              <a:buChar char="•"/>
            </a:pPr>
            <a:r>
              <a:rPr lang="en-JP" sz="3200" dirty="0"/>
              <a:t>Acemoglu, Johnson and Robinson (2001)</a:t>
            </a:r>
          </a:p>
          <a:p>
            <a:pPr marL="285750" indent="-285750">
              <a:buClr>
                <a:schemeClr val="accent1"/>
              </a:buClr>
              <a:buFont typeface="Arial" panose="020B0604020202020204" pitchFamily="34" charset="0"/>
              <a:buChar char="•"/>
            </a:pPr>
            <a:r>
              <a:rPr lang="en-JP" sz="3200" dirty="0"/>
              <a:t>Mortality rate of European soliders, bishops, and sailors in 17th~19th centuries.</a:t>
            </a:r>
          </a:p>
          <a:p>
            <a:pPr marL="285750" indent="-285750">
              <a:buClr>
                <a:schemeClr val="accent1"/>
              </a:buClr>
              <a:buFont typeface="Arial" panose="020B0604020202020204" pitchFamily="34" charset="0"/>
              <a:buChar char="•"/>
            </a:pPr>
            <a:endParaRPr lang="en-JP" sz="3200" dirty="0"/>
          </a:p>
          <a:p>
            <a:pPr marL="285750" indent="-285750">
              <a:buFont typeface="Arial" panose="020B0604020202020204" pitchFamily="34" charset="0"/>
              <a:buChar char="•"/>
            </a:pPr>
            <a:endParaRPr lang="en-JP" sz="3200" dirty="0"/>
          </a:p>
          <a:p>
            <a:pPr marL="285750" indent="-285750">
              <a:buFont typeface="Arial" panose="020B0604020202020204" pitchFamily="34" charset="0"/>
              <a:buChar char="•"/>
            </a:pPr>
            <a:endParaRPr lang="en-JP" sz="3200" dirty="0"/>
          </a:p>
          <a:p>
            <a:pPr marL="285750" indent="-285750">
              <a:buFont typeface="Arial" panose="020B0604020202020204" pitchFamily="34" charset="0"/>
              <a:buChar char="•"/>
            </a:pPr>
            <a:endParaRPr lang="en-JP" sz="3200" dirty="0"/>
          </a:p>
          <a:p>
            <a:pPr marL="285750" indent="-285750">
              <a:buFont typeface="Arial" panose="020B0604020202020204" pitchFamily="34" charset="0"/>
              <a:buChar char="•"/>
            </a:pPr>
            <a:endParaRPr lang="en-JP" sz="3200" dirty="0"/>
          </a:p>
        </p:txBody>
      </p:sp>
    </p:spTree>
    <p:extLst>
      <p:ext uri="{BB962C8B-B14F-4D97-AF65-F5344CB8AC3E}">
        <p14:creationId xmlns:p14="http://schemas.microsoft.com/office/powerpoint/2010/main" val="38344785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02BF935-B4C7-AA4B-A900-B5955451D43F}"/>
              </a:ext>
            </a:extLst>
          </p:cNvPr>
          <p:cNvSpPr txBox="1"/>
          <p:nvPr/>
        </p:nvSpPr>
        <p:spPr>
          <a:xfrm>
            <a:off x="1005840" y="178574"/>
            <a:ext cx="2987040" cy="1077218"/>
          </a:xfrm>
          <a:prstGeom prst="rect">
            <a:avLst/>
          </a:prstGeom>
          <a:noFill/>
        </p:spPr>
        <p:txBody>
          <a:bodyPr wrap="square" rtlCol="0">
            <a:spAutoFit/>
          </a:bodyPr>
          <a:lstStyle/>
          <a:p>
            <a:pPr algn="ctr"/>
            <a:r>
              <a:rPr lang="en-JP" sz="3200" dirty="0">
                <a:solidFill>
                  <a:schemeClr val="accent1"/>
                </a:solidFill>
              </a:rPr>
              <a:t>Higher European settler mortality</a:t>
            </a:r>
          </a:p>
        </p:txBody>
      </p:sp>
      <p:sp>
        <p:nvSpPr>
          <p:cNvPr id="4" name="TextBox 3">
            <a:extLst>
              <a:ext uri="{FF2B5EF4-FFF2-40B4-BE49-F238E27FC236}">
                <a16:creationId xmlns:a16="http://schemas.microsoft.com/office/drawing/2014/main" id="{FE248244-CB8C-6A46-A529-8AE0A9D8C85F}"/>
              </a:ext>
            </a:extLst>
          </p:cNvPr>
          <p:cNvSpPr txBox="1"/>
          <p:nvPr/>
        </p:nvSpPr>
        <p:spPr>
          <a:xfrm>
            <a:off x="629920" y="3945324"/>
            <a:ext cx="3759200" cy="1077218"/>
          </a:xfrm>
          <a:prstGeom prst="rect">
            <a:avLst/>
          </a:prstGeom>
          <a:noFill/>
        </p:spPr>
        <p:txBody>
          <a:bodyPr wrap="square" rtlCol="0">
            <a:spAutoFit/>
          </a:bodyPr>
          <a:lstStyle/>
          <a:p>
            <a:pPr algn="ctr"/>
            <a:r>
              <a:rPr lang="en-JP" sz="3200" dirty="0"/>
              <a:t>More extractive colonial institutions</a:t>
            </a:r>
          </a:p>
        </p:txBody>
      </p:sp>
      <p:sp>
        <p:nvSpPr>
          <p:cNvPr id="5" name="TextBox 4">
            <a:extLst>
              <a:ext uri="{FF2B5EF4-FFF2-40B4-BE49-F238E27FC236}">
                <a16:creationId xmlns:a16="http://schemas.microsoft.com/office/drawing/2014/main" id="{92282BAF-32B2-1144-AC71-8D33C7E7D1B4}"/>
              </a:ext>
            </a:extLst>
          </p:cNvPr>
          <p:cNvSpPr txBox="1"/>
          <p:nvPr/>
        </p:nvSpPr>
        <p:spPr>
          <a:xfrm>
            <a:off x="619760" y="5602208"/>
            <a:ext cx="3759200" cy="1077218"/>
          </a:xfrm>
          <a:prstGeom prst="rect">
            <a:avLst/>
          </a:prstGeom>
          <a:noFill/>
        </p:spPr>
        <p:txBody>
          <a:bodyPr wrap="square" rtlCol="0">
            <a:spAutoFit/>
          </a:bodyPr>
          <a:lstStyle/>
          <a:p>
            <a:pPr algn="ctr"/>
            <a:r>
              <a:rPr lang="en-JP" sz="3200" dirty="0">
                <a:solidFill>
                  <a:schemeClr val="accent1"/>
                </a:solidFill>
              </a:rPr>
              <a:t>Less democractic political institutions</a:t>
            </a:r>
          </a:p>
        </p:txBody>
      </p:sp>
      <p:sp>
        <p:nvSpPr>
          <p:cNvPr id="6" name="TextBox 5">
            <a:extLst>
              <a:ext uri="{FF2B5EF4-FFF2-40B4-BE49-F238E27FC236}">
                <a16:creationId xmlns:a16="http://schemas.microsoft.com/office/drawing/2014/main" id="{256E4F58-D01E-FD4D-9030-B06563E112FE}"/>
              </a:ext>
            </a:extLst>
          </p:cNvPr>
          <p:cNvSpPr txBox="1"/>
          <p:nvPr/>
        </p:nvSpPr>
        <p:spPr>
          <a:xfrm>
            <a:off x="629920" y="2061949"/>
            <a:ext cx="3759200" cy="1077218"/>
          </a:xfrm>
          <a:prstGeom prst="rect">
            <a:avLst/>
          </a:prstGeom>
          <a:noFill/>
        </p:spPr>
        <p:txBody>
          <a:bodyPr wrap="square" rtlCol="0">
            <a:spAutoFit/>
          </a:bodyPr>
          <a:lstStyle/>
          <a:p>
            <a:pPr algn="ctr"/>
            <a:r>
              <a:rPr lang="en-JP" sz="3200" dirty="0"/>
              <a:t>Less European settlers</a:t>
            </a:r>
          </a:p>
        </p:txBody>
      </p:sp>
      <p:sp>
        <p:nvSpPr>
          <p:cNvPr id="7" name="Down Arrow 6">
            <a:extLst>
              <a:ext uri="{FF2B5EF4-FFF2-40B4-BE49-F238E27FC236}">
                <a16:creationId xmlns:a16="http://schemas.microsoft.com/office/drawing/2014/main" id="{98F673CD-45A5-8C46-93C9-98C661249B70}"/>
              </a:ext>
            </a:extLst>
          </p:cNvPr>
          <p:cNvSpPr/>
          <p:nvPr/>
        </p:nvSpPr>
        <p:spPr>
          <a:xfrm>
            <a:off x="2204720" y="1360428"/>
            <a:ext cx="589280" cy="62992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8" name="Down Arrow 7">
            <a:extLst>
              <a:ext uri="{FF2B5EF4-FFF2-40B4-BE49-F238E27FC236}">
                <a16:creationId xmlns:a16="http://schemas.microsoft.com/office/drawing/2014/main" id="{86595401-1DCD-7D4F-B289-DAD9951B3F37}"/>
              </a:ext>
            </a:extLst>
          </p:cNvPr>
          <p:cNvSpPr/>
          <p:nvPr/>
        </p:nvSpPr>
        <p:spPr>
          <a:xfrm>
            <a:off x="2204720" y="3227566"/>
            <a:ext cx="589280" cy="62992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9" name="Down Arrow 8">
            <a:extLst>
              <a:ext uri="{FF2B5EF4-FFF2-40B4-BE49-F238E27FC236}">
                <a16:creationId xmlns:a16="http://schemas.microsoft.com/office/drawing/2014/main" id="{7401AC1E-F4EC-8245-95A2-AF5340F525CD}"/>
              </a:ext>
            </a:extLst>
          </p:cNvPr>
          <p:cNvSpPr/>
          <p:nvPr/>
        </p:nvSpPr>
        <p:spPr>
          <a:xfrm>
            <a:off x="2214880" y="4972288"/>
            <a:ext cx="589280" cy="62992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Tree>
    <p:extLst>
      <p:ext uri="{BB962C8B-B14F-4D97-AF65-F5344CB8AC3E}">
        <p14:creationId xmlns:p14="http://schemas.microsoft.com/office/powerpoint/2010/main" val="9813442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descr="Chart, scatter chart&#10;&#10;Description automatically generated">
            <a:extLst>
              <a:ext uri="{FF2B5EF4-FFF2-40B4-BE49-F238E27FC236}">
                <a16:creationId xmlns:a16="http://schemas.microsoft.com/office/drawing/2014/main" id="{0F5CCF80-3D35-BB40-8C0F-AEE860D01A9E}"/>
              </a:ext>
            </a:extLst>
          </p:cNvPr>
          <p:cNvPicPr>
            <a:picLocks noChangeAspect="1"/>
          </p:cNvPicPr>
          <p:nvPr/>
        </p:nvPicPr>
        <p:blipFill>
          <a:blip r:embed="rId3"/>
          <a:stretch>
            <a:fillRect/>
          </a:stretch>
        </p:blipFill>
        <p:spPr>
          <a:xfrm>
            <a:off x="4617156" y="643466"/>
            <a:ext cx="7428088" cy="5571067"/>
          </a:xfrm>
          <a:prstGeom prst="rect">
            <a:avLst/>
          </a:prstGeom>
        </p:spPr>
      </p:pic>
      <p:sp>
        <p:nvSpPr>
          <p:cNvPr id="7" name="TextBox 6">
            <a:extLst>
              <a:ext uri="{FF2B5EF4-FFF2-40B4-BE49-F238E27FC236}">
                <a16:creationId xmlns:a16="http://schemas.microsoft.com/office/drawing/2014/main" id="{247D163E-F498-B544-8C7E-57102A5EB7B0}"/>
              </a:ext>
            </a:extLst>
          </p:cNvPr>
          <p:cNvSpPr txBox="1"/>
          <p:nvPr/>
        </p:nvSpPr>
        <p:spPr>
          <a:xfrm>
            <a:off x="1005840" y="178574"/>
            <a:ext cx="2987040" cy="1077218"/>
          </a:xfrm>
          <a:prstGeom prst="rect">
            <a:avLst/>
          </a:prstGeom>
          <a:noFill/>
        </p:spPr>
        <p:txBody>
          <a:bodyPr wrap="square" rtlCol="0">
            <a:spAutoFit/>
          </a:bodyPr>
          <a:lstStyle/>
          <a:p>
            <a:pPr algn="ctr"/>
            <a:r>
              <a:rPr lang="en-JP" sz="3200" dirty="0">
                <a:solidFill>
                  <a:schemeClr val="accent1"/>
                </a:solidFill>
              </a:rPr>
              <a:t>Higher European settler mortality</a:t>
            </a:r>
          </a:p>
        </p:txBody>
      </p:sp>
      <p:sp>
        <p:nvSpPr>
          <p:cNvPr id="8" name="TextBox 7">
            <a:extLst>
              <a:ext uri="{FF2B5EF4-FFF2-40B4-BE49-F238E27FC236}">
                <a16:creationId xmlns:a16="http://schemas.microsoft.com/office/drawing/2014/main" id="{511E05B0-48EC-EA4E-97A4-C7EA7D025977}"/>
              </a:ext>
            </a:extLst>
          </p:cNvPr>
          <p:cNvSpPr txBox="1"/>
          <p:nvPr/>
        </p:nvSpPr>
        <p:spPr>
          <a:xfrm>
            <a:off x="629920" y="3945324"/>
            <a:ext cx="3759200" cy="1077218"/>
          </a:xfrm>
          <a:prstGeom prst="rect">
            <a:avLst/>
          </a:prstGeom>
          <a:noFill/>
        </p:spPr>
        <p:txBody>
          <a:bodyPr wrap="square" rtlCol="0">
            <a:spAutoFit/>
          </a:bodyPr>
          <a:lstStyle/>
          <a:p>
            <a:pPr algn="ctr"/>
            <a:r>
              <a:rPr lang="en-JP" sz="3200" dirty="0"/>
              <a:t>More extractive colonial institutions</a:t>
            </a:r>
          </a:p>
        </p:txBody>
      </p:sp>
      <p:sp>
        <p:nvSpPr>
          <p:cNvPr id="9" name="TextBox 8">
            <a:extLst>
              <a:ext uri="{FF2B5EF4-FFF2-40B4-BE49-F238E27FC236}">
                <a16:creationId xmlns:a16="http://schemas.microsoft.com/office/drawing/2014/main" id="{096AF1D0-F105-7842-9DDA-F7DE2B363D61}"/>
              </a:ext>
            </a:extLst>
          </p:cNvPr>
          <p:cNvSpPr txBox="1"/>
          <p:nvPr/>
        </p:nvSpPr>
        <p:spPr>
          <a:xfrm>
            <a:off x="619760" y="5602208"/>
            <a:ext cx="3759200" cy="1077218"/>
          </a:xfrm>
          <a:prstGeom prst="rect">
            <a:avLst/>
          </a:prstGeom>
          <a:noFill/>
        </p:spPr>
        <p:txBody>
          <a:bodyPr wrap="square" rtlCol="0">
            <a:spAutoFit/>
          </a:bodyPr>
          <a:lstStyle/>
          <a:p>
            <a:pPr algn="ctr"/>
            <a:r>
              <a:rPr lang="en-JP" sz="3200" dirty="0">
                <a:solidFill>
                  <a:schemeClr val="accent1"/>
                </a:solidFill>
              </a:rPr>
              <a:t>Less democractic political institutions</a:t>
            </a:r>
          </a:p>
        </p:txBody>
      </p:sp>
      <p:sp>
        <p:nvSpPr>
          <p:cNvPr id="10" name="TextBox 9">
            <a:extLst>
              <a:ext uri="{FF2B5EF4-FFF2-40B4-BE49-F238E27FC236}">
                <a16:creationId xmlns:a16="http://schemas.microsoft.com/office/drawing/2014/main" id="{1F761B22-8F85-8448-81C7-4C281A53734B}"/>
              </a:ext>
            </a:extLst>
          </p:cNvPr>
          <p:cNvSpPr txBox="1"/>
          <p:nvPr/>
        </p:nvSpPr>
        <p:spPr>
          <a:xfrm>
            <a:off x="629920" y="2061949"/>
            <a:ext cx="3759200" cy="1077218"/>
          </a:xfrm>
          <a:prstGeom prst="rect">
            <a:avLst/>
          </a:prstGeom>
          <a:noFill/>
        </p:spPr>
        <p:txBody>
          <a:bodyPr wrap="square" rtlCol="0">
            <a:spAutoFit/>
          </a:bodyPr>
          <a:lstStyle/>
          <a:p>
            <a:pPr algn="ctr"/>
            <a:r>
              <a:rPr lang="en-JP" sz="3200" dirty="0"/>
              <a:t>Less European settlers</a:t>
            </a:r>
          </a:p>
        </p:txBody>
      </p:sp>
      <p:sp>
        <p:nvSpPr>
          <p:cNvPr id="11" name="Down Arrow 10">
            <a:extLst>
              <a:ext uri="{FF2B5EF4-FFF2-40B4-BE49-F238E27FC236}">
                <a16:creationId xmlns:a16="http://schemas.microsoft.com/office/drawing/2014/main" id="{DC081159-2791-AC4C-AEE8-EF38D8E5307A}"/>
              </a:ext>
            </a:extLst>
          </p:cNvPr>
          <p:cNvSpPr/>
          <p:nvPr/>
        </p:nvSpPr>
        <p:spPr>
          <a:xfrm>
            <a:off x="2204720" y="1360428"/>
            <a:ext cx="589280" cy="62992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2" name="Down Arrow 11">
            <a:extLst>
              <a:ext uri="{FF2B5EF4-FFF2-40B4-BE49-F238E27FC236}">
                <a16:creationId xmlns:a16="http://schemas.microsoft.com/office/drawing/2014/main" id="{A8B2185C-0CCE-F440-A738-C9C90B49F9E7}"/>
              </a:ext>
            </a:extLst>
          </p:cNvPr>
          <p:cNvSpPr/>
          <p:nvPr/>
        </p:nvSpPr>
        <p:spPr>
          <a:xfrm>
            <a:off x="2204720" y="3227566"/>
            <a:ext cx="589280" cy="62992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3" name="Down Arrow 12">
            <a:extLst>
              <a:ext uri="{FF2B5EF4-FFF2-40B4-BE49-F238E27FC236}">
                <a16:creationId xmlns:a16="http://schemas.microsoft.com/office/drawing/2014/main" id="{707D465E-8B13-E14E-87FC-F75DCE502E10}"/>
              </a:ext>
            </a:extLst>
          </p:cNvPr>
          <p:cNvSpPr/>
          <p:nvPr/>
        </p:nvSpPr>
        <p:spPr>
          <a:xfrm>
            <a:off x="2214880" y="4972288"/>
            <a:ext cx="589280" cy="62992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Tree>
    <p:extLst>
      <p:ext uri="{BB962C8B-B14F-4D97-AF65-F5344CB8AC3E}">
        <p14:creationId xmlns:p14="http://schemas.microsoft.com/office/powerpoint/2010/main" val="39605172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24FCFE-1945-F247-AF7A-FAC4BE7C365E}"/>
              </a:ext>
            </a:extLst>
          </p:cNvPr>
          <p:cNvSpPr>
            <a:spLocks noGrp="1"/>
          </p:cNvSpPr>
          <p:nvPr>
            <p:ph type="title"/>
          </p:nvPr>
        </p:nvSpPr>
        <p:spPr/>
        <p:txBody>
          <a:bodyPr/>
          <a:lstStyle/>
          <a:p>
            <a:r>
              <a:rPr lang="en-JP" dirty="0"/>
              <a:t>2. Fraction speaking English or European and the Frankel-Romer trade share as IVs</a:t>
            </a:r>
          </a:p>
        </p:txBody>
      </p:sp>
      <p:sp>
        <p:nvSpPr>
          <p:cNvPr id="3" name="Content Placeholder 2">
            <a:extLst>
              <a:ext uri="{FF2B5EF4-FFF2-40B4-BE49-F238E27FC236}">
                <a16:creationId xmlns:a16="http://schemas.microsoft.com/office/drawing/2014/main" id="{C0F79EAC-9DBE-C145-8CE4-66CCF025CBE5}"/>
              </a:ext>
            </a:extLst>
          </p:cNvPr>
          <p:cNvSpPr>
            <a:spLocks noGrp="1"/>
          </p:cNvSpPr>
          <p:nvPr>
            <p:ph idx="1"/>
          </p:nvPr>
        </p:nvSpPr>
        <p:spPr/>
        <p:txBody>
          <a:bodyPr anchor="ctr"/>
          <a:lstStyle/>
          <a:p>
            <a:pPr>
              <a:buClr>
                <a:schemeClr val="accent1"/>
              </a:buClr>
            </a:pPr>
            <a:r>
              <a:rPr lang="en-JP" dirty="0"/>
              <a:t>Hall and Jones (1999)</a:t>
            </a:r>
            <a:endParaRPr lang="en-JP" dirty="0">
              <a:solidFill>
                <a:schemeClr val="accent1"/>
              </a:solidFill>
            </a:endParaRPr>
          </a:p>
          <a:p>
            <a:pPr>
              <a:buClr>
                <a:schemeClr val="accent1"/>
              </a:buClr>
            </a:pPr>
            <a:r>
              <a:rPr lang="en-JP" dirty="0">
                <a:solidFill>
                  <a:schemeClr val="accent1"/>
                </a:solidFill>
              </a:rPr>
              <a:t>Fraction speaking English or European</a:t>
            </a:r>
            <a:r>
              <a:rPr lang="en-JP" dirty="0"/>
              <a:t>: fraction of a country’s population speaking English or a major Western European language (French, German, Portuguese, or Spanish) as a mother tongue in 1992. </a:t>
            </a:r>
          </a:p>
          <a:p>
            <a:pPr>
              <a:buClr>
                <a:schemeClr val="accent1"/>
              </a:buClr>
            </a:pPr>
            <a:r>
              <a:rPr lang="en-JP" dirty="0">
                <a:solidFill>
                  <a:schemeClr val="accent1"/>
                </a:solidFill>
              </a:rPr>
              <a:t>Frankel-Romer trade share</a:t>
            </a:r>
            <a:r>
              <a:rPr lang="en-JP" dirty="0"/>
              <a:t>: the predicted trade share of each country’s economy, based on the gravity model of international trade.</a:t>
            </a:r>
          </a:p>
        </p:txBody>
      </p:sp>
    </p:spTree>
    <p:extLst>
      <p:ext uri="{BB962C8B-B14F-4D97-AF65-F5344CB8AC3E}">
        <p14:creationId xmlns:p14="http://schemas.microsoft.com/office/powerpoint/2010/main" val="6190820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79EFE65-6795-0147-9F0D-AE9AD1639E3C}"/>
              </a:ext>
            </a:extLst>
          </p:cNvPr>
          <p:cNvSpPr txBox="1"/>
          <p:nvPr/>
        </p:nvSpPr>
        <p:spPr>
          <a:xfrm>
            <a:off x="279401" y="658680"/>
            <a:ext cx="3759200" cy="1077218"/>
          </a:xfrm>
          <a:prstGeom prst="rect">
            <a:avLst/>
          </a:prstGeom>
          <a:noFill/>
        </p:spPr>
        <p:txBody>
          <a:bodyPr wrap="square" rtlCol="0">
            <a:spAutoFit/>
          </a:bodyPr>
          <a:lstStyle/>
          <a:p>
            <a:pPr algn="ctr"/>
            <a:r>
              <a:rPr lang="en-JP" sz="3200" dirty="0">
                <a:solidFill>
                  <a:schemeClr val="accent1"/>
                </a:solidFill>
              </a:rPr>
              <a:t>Higher Fraction </a:t>
            </a:r>
          </a:p>
          <a:p>
            <a:pPr algn="ctr"/>
            <a:r>
              <a:rPr lang="en-JP" sz="3200" dirty="0">
                <a:solidFill>
                  <a:schemeClr val="accent1"/>
                </a:solidFill>
              </a:rPr>
              <a:t>Speaking European</a:t>
            </a:r>
          </a:p>
        </p:txBody>
      </p:sp>
      <p:sp>
        <p:nvSpPr>
          <p:cNvPr id="4" name="TextBox 3">
            <a:extLst>
              <a:ext uri="{FF2B5EF4-FFF2-40B4-BE49-F238E27FC236}">
                <a16:creationId xmlns:a16="http://schemas.microsoft.com/office/drawing/2014/main" id="{C77F8A62-46CB-7B4E-8ADA-3277226279C1}"/>
              </a:ext>
            </a:extLst>
          </p:cNvPr>
          <p:cNvSpPr txBox="1"/>
          <p:nvPr/>
        </p:nvSpPr>
        <p:spPr>
          <a:xfrm>
            <a:off x="148027" y="4606235"/>
            <a:ext cx="3759200" cy="1077218"/>
          </a:xfrm>
          <a:prstGeom prst="rect">
            <a:avLst/>
          </a:prstGeom>
          <a:noFill/>
        </p:spPr>
        <p:txBody>
          <a:bodyPr wrap="square" rtlCol="0">
            <a:spAutoFit/>
          </a:bodyPr>
          <a:lstStyle/>
          <a:p>
            <a:pPr algn="ctr"/>
            <a:r>
              <a:rPr lang="en-JP" sz="3200" dirty="0">
                <a:solidFill>
                  <a:schemeClr val="accent1"/>
                </a:solidFill>
              </a:rPr>
              <a:t>More democractic political institutions</a:t>
            </a:r>
          </a:p>
        </p:txBody>
      </p:sp>
      <p:sp>
        <p:nvSpPr>
          <p:cNvPr id="5" name="TextBox 4">
            <a:extLst>
              <a:ext uri="{FF2B5EF4-FFF2-40B4-BE49-F238E27FC236}">
                <a16:creationId xmlns:a16="http://schemas.microsoft.com/office/drawing/2014/main" id="{6205B962-30D4-F942-A15D-861076C18EC4}"/>
              </a:ext>
            </a:extLst>
          </p:cNvPr>
          <p:cNvSpPr txBox="1"/>
          <p:nvPr/>
        </p:nvSpPr>
        <p:spPr>
          <a:xfrm>
            <a:off x="158187" y="2584137"/>
            <a:ext cx="3759200" cy="1077218"/>
          </a:xfrm>
          <a:prstGeom prst="rect">
            <a:avLst/>
          </a:prstGeom>
          <a:noFill/>
        </p:spPr>
        <p:txBody>
          <a:bodyPr wrap="square" rtlCol="0">
            <a:spAutoFit/>
          </a:bodyPr>
          <a:lstStyle/>
          <a:p>
            <a:pPr algn="ctr"/>
            <a:r>
              <a:rPr lang="en-JP" sz="3200" dirty="0"/>
              <a:t>Western European</a:t>
            </a:r>
          </a:p>
          <a:p>
            <a:pPr algn="ctr"/>
            <a:r>
              <a:rPr lang="en-JP" sz="3200" dirty="0"/>
              <a:t>Influence</a:t>
            </a:r>
          </a:p>
        </p:txBody>
      </p:sp>
      <p:sp>
        <p:nvSpPr>
          <p:cNvPr id="8" name="Down Arrow 7">
            <a:extLst>
              <a:ext uri="{FF2B5EF4-FFF2-40B4-BE49-F238E27FC236}">
                <a16:creationId xmlns:a16="http://schemas.microsoft.com/office/drawing/2014/main" id="{F07B55E5-AFEA-ED4D-B13C-55D593B0AC4C}"/>
              </a:ext>
            </a:extLst>
          </p:cNvPr>
          <p:cNvSpPr/>
          <p:nvPr/>
        </p:nvSpPr>
        <p:spPr>
          <a:xfrm>
            <a:off x="1743147" y="3822719"/>
            <a:ext cx="589280" cy="67350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dirty="0"/>
          </a:p>
        </p:txBody>
      </p:sp>
      <p:sp>
        <p:nvSpPr>
          <p:cNvPr id="6" name="Left-Right Arrow 5">
            <a:extLst>
              <a:ext uri="{FF2B5EF4-FFF2-40B4-BE49-F238E27FC236}">
                <a16:creationId xmlns:a16="http://schemas.microsoft.com/office/drawing/2014/main" id="{06508CCB-1A25-0E4F-BCEC-8D6D2E39AD2F}"/>
              </a:ext>
            </a:extLst>
          </p:cNvPr>
          <p:cNvSpPr/>
          <p:nvPr/>
        </p:nvSpPr>
        <p:spPr>
          <a:xfrm rot="16200000">
            <a:off x="1646030" y="1913697"/>
            <a:ext cx="783515" cy="589280"/>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Tree>
    <p:extLst>
      <p:ext uri="{BB962C8B-B14F-4D97-AF65-F5344CB8AC3E}">
        <p14:creationId xmlns:p14="http://schemas.microsoft.com/office/powerpoint/2010/main" val="40667187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A635675-6E19-CA4A-BBF7-1EFFBCBCFBA9}"/>
              </a:ext>
            </a:extLst>
          </p:cNvPr>
          <p:cNvPicPr>
            <a:picLocks noChangeAspect="1"/>
          </p:cNvPicPr>
          <p:nvPr/>
        </p:nvPicPr>
        <p:blipFill>
          <a:blip r:embed="rId3"/>
          <a:stretch>
            <a:fillRect/>
          </a:stretch>
        </p:blipFill>
        <p:spPr>
          <a:xfrm>
            <a:off x="1524000" y="0"/>
            <a:ext cx="9144000" cy="6858000"/>
          </a:xfrm>
          <a:prstGeom prst="rect">
            <a:avLst/>
          </a:prstGeom>
        </p:spPr>
      </p:pic>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639B0F50-2247-5646-A987-EB787AAEE968}"/>
                  </a:ext>
                </a:extLst>
              </p:cNvPr>
              <p:cNvSpPr/>
              <p:nvPr/>
            </p:nvSpPr>
            <p:spPr>
              <a:xfrm>
                <a:off x="5808133" y="225679"/>
                <a:ext cx="4605364" cy="954107"/>
              </a:xfrm>
              <a:prstGeom prst="rect">
                <a:avLst/>
              </a:prstGeom>
            </p:spPr>
            <p:txBody>
              <a:bodyPr wrap="square">
                <a:spAutoFit/>
              </a:bodyPr>
              <a:lstStyle/>
              <a:p>
                <a:pPr algn="ctr"/>
                <a:r>
                  <a:rPr lang="en-JP" sz="2800" dirty="0">
                    <a:solidFill>
                      <a:srgbClr val="C00000"/>
                    </a:solidFill>
                  </a:rPr>
                  <a:t>1 s.d. </a:t>
                </a:r>
                <a14:m>
                  <m:oMath xmlns:m="http://schemas.openxmlformats.org/officeDocument/2006/math">
                    <m:r>
                      <a:rPr lang="en-JP" sz="2800" i="1">
                        <a:solidFill>
                          <a:srgbClr val="C00000"/>
                        </a:solidFill>
                        <a:latin typeface="Cambria Math" panose="02040503050406030204" pitchFamily="18" charset="0"/>
                        <a:ea typeface="Cambria Math" panose="02040503050406030204" pitchFamily="18" charset="0"/>
                      </a:rPr>
                      <m:t>↑</m:t>
                    </m:r>
                  </m:oMath>
                </a14:m>
                <a:r>
                  <a:rPr lang="en-JP" sz="2800" dirty="0">
                    <a:solidFill>
                      <a:srgbClr val="C00000"/>
                    </a:solidFill>
                  </a:rPr>
                  <a:t> </a:t>
                </a:r>
                <a:r>
                  <a:rPr lang="en-JP" sz="2800">
                    <a:solidFill>
                      <a:srgbClr val="C00000"/>
                    </a:solidFill>
                  </a:rPr>
                  <a:t>in democracy:</a:t>
                </a:r>
                <a:endParaRPr lang="en-JP" sz="2800" dirty="0">
                  <a:solidFill>
                    <a:srgbClr val="C00000"/>
                  </a:solidFill>
                </a:endParaRPr>
              </a:p>
              <a:p>
                <a:pPr algn="ctr"/>
                <a:r>
                  <a:rPr lang="en-JP" sz="2800" b="1">
                    <a:solidFill>
                      <a:srgbClr val="C00000"/>
                    </a:solidFill>
                  </a:rPr>
                  <a:t>2 </a:t>
                </a:r>
                <a:r>
                  <a:rPr lang="en-JP" sz="2800" b="1" dirty="0">
                    <a:solidFill>
                      <a:srgbClr val="C00000"/>
                    </a:solidFill>
                  </a:rPr>
                  <a:t>percentage-point </a:t>
                </a:r>
                <a14:m>
                  <m:oMath xmlns:m="http://schemas.openxmlformats.org/officeDocument/2006/math">
                    <m:r>
                      <a:rPr lang="en-JP" sz="2800" b="1" i="1">
                        <a:solidFill>
                          <a:srgbClr val="C00000"/>
                        </a:solidFill>
                        <a:latin typeface="Cambria Math" panose="02040503050406030204" pitchFamily="18" charset="0"/>
                        <a:ea typeface="Cambria Math" panose="02040503050406030204" pitchFamily="18" charset="0"/>
                      </a:rPr>
                      <m:t>↓</m:t>
                    </m:r>
                  </m:oMath>
                </a14:m>
                <a:r>
                  <a:rPr lang="en-JP" sz="2800" b="1" dirty="0">
                    <a:solidFill>
                      <a:srgbClr val="C00000"/>
                    </a:solidFill>
                  </a:rPr>
                  <a:t> in GDP </a:t>
                </a:r>
                <a:endParaRPr lang="en-JP" sz="2800" dirty="0">
                  <a:solidFill>
                    <a:srgbClr val="C00000"/>
                  </a:solidFill>
                </a:endParaRPr>
              </a:p>
            </p:txBody>
          </p:sp>
        </mc:Choice>
        <mc:Fallback xmlns="">
          <p:sp>
            <p:nvSpPr>
              <p:cNvPr id="4" name="Rectangle 3">
                <a:extLst>
                  <a:ext uri="{FF2B5EF4-FFF2-40B4-BE49-F238E27FC236}">
                    <a16:creationId xmlns:a16="http://schemas.microsoft.com/office/drawing/2014/main" id="{639B0F50-2247-5646-A987-EB787AAEE968}"/>
                  </a:ext>
                </a:extLst>
              </p:cNvPr>
              <p:cNvSpPr>
                <a:spLocks noRot="1" noChangeAspect="1" noMove="1" noResize="1" noEditPoints="1" noAdjustHandles="1" noChangeArrowheads="1" noChangeShapeType="1" noTextEdit="1"/>
              </p:cNvSpPr>
              <p:nvPr/>
            </p:nvSpPr>
            <p:spPr>
              <a:xfrm>
                <a:off x="5808133" y="225679"/>
                <a:ext cx="4605364" cy="954107"/>
              </a:xfrm>
              <a:prstGeom prst="rect">
                <a:avLst/>
              </a:prstGeom>
              <a:blipFill>
                <a:blip r:embed="rId4"/>
                <a:stretch>
                  <a:fillRect t="-6494" r="-1377" b="-15584"/>
                </a:stretch>
              </a:blipFill>
            </p:spPr>
            <p:txBody>
              <a:bodyPr/>
              <a:lstStyle/>
              <a:p>
                <a:r>
                  <a:rPr lang="en-US">
                    <a:noFill/>
                  </a:rPr>
                  <a:t> </a:t>
                </a:r>
              </a:p>
            </p:txBody>
          </p:sp>
        </mc:Fallback>
      </mc:AlternateContent>
    </p:spTree>
    <p:extLst>
      <p:ext uri="{BB962C8B-B14F-4D97-AF65-F5344CB8AC3E}">
        <p14:creationId xmlns:p14="http://schemas.microsoft.com/office/powerpoint/2010/main" val="217832208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descr="Chart, scatter chart&#10;&#10;Description automatically generated">
            <a:extLst>
              <a:ext uri="{FF2B5EF4-FFF2-40B4-BE49-F238E27FC236}">
                <a16:creationId xmlns:a16="http://schemas.microsoft.com/office/drawing/2014/main" id="{795570A5-E38F-834A-9D43-11A4588E339C}"/>
              </a:ext>
            </a:extLst>
          </p:cNvPr>
          <p:cNvPicPr>
            <a:picLocks noChangeAspect="1"/>
          </p:cNvPicPr>
          <p:nvPr/>
        </p:nvPicPr>
        <p:blipFill>
          <a:blip r:embed="rId3"/>
          <a:stretch>
            <a:fillRect/>
          </a:stretch>
        </p:blipFill>
        <p:spPr>
          <a:xfrm>
            <a:off x="4284343" y="354302"/>
            <a:ext cx="7738115" cy="5803588"/>
          </a:xfrm>
          <a:prstGeom prst="rect">
            <a:avLst/>
          </a:prstGeom>
        </p:spPr>
      </p:pic>
      <p:sp>
        <p:nvSpPr>
          <p:cNvPr id="3" name="TextBox 2">
            <a:extLst>
              <a:ext uri="{FF2B5EF4-FFF2-40B4-BE49-F238E27FC236}">
                <a16:creationId xmlns:a16="http://schemas.microsoft.com/office/drawing/2014/main" id="{F79EFE65-6795-0147-9F0D-AE9AD1639E3C}"/>
              </a:ext>
            </a:extLst>
          </p:cNvPr>
          <p:cNvSpPr txBox="1"/>
          <p:nvPr/>
        </p:nvSpPr>
        <p:spPr>
          <a:xfrm>
            <a:off x="279401" y="658680"/>
            <a:ext cx="3759200" cy="1077218"/>
          </a:xfrm>
          <a:prstGeom prst="rect">
            <a:avLst/>
          </a:prstGeom>
          <a:noFill/>
        </p:spPr>
        <p:txBody>
          <a:bodyPr wrap="square" rtlCol="0">
            <a:spAutoFit/>
          </a:bodyPr>
          <a:lstStyle/>
          <a:p>
            <a:pPr algn="ctr"/>
            <a:r>
              <a:rPr lang="en-JP" sz="3200" dirty="0">
                <a:solidFill>
                  <a:schemeClr val="accent1"/>
                </a:solidFill>
              </a:rPr>
              <a:t>Higher Fraction </a:t>
            </a:r>
          </a:p>
          <a:p>
            <a:pPr algn="ctr"/>
            <a:r>
              <a:rPr lang="en-JP" sz="3200" dirty="0">
                <a:solidFill>
                  <a:schemeClr val="accent1"/>
                </a:solidFill>
              </a:rPr>
              <a:t>Speaking European</a:t>
            </a:r>
          </a:p>
        </p:txBody>
      </p:sp>
      <p:sp>
        <p:nvSpPr>
          <p:cNvPr id="4" name="TextBox 3">
            <a:extLst>
              <a:ext uri="{FF2B5EF4-FFF2-40B4-BE49-F238E27FC236}">
                <a16:creationId xmlns:a16="http://schemas.microsoft.com/office/drawing/2014/main" id="{C77F8A62-46CB-7B4E-8ADA-3277226279C1}"/>
              </a:ext>
            </a:extLst>
          </p:cNvPr>
          <p:cNvSpPr txBox="1"/>
          <p:nvPr/>
        </p:nvSpPr>
        <p:spPr>
          <a:xfrm>
            <a:off x="148027" y="4606235"/>
            <a:ext cx="3759200" cy="1077218"/>
          </a:xfrm>
          <a:prstGeom prst="rect">
            <a:avLst/>
          </a:prstGeom>
          <a:noFill/>
        </p:spPr>
        <p:txBody>
          <a:bodyPr wrap="square" rtlCol="0">
            <a:spAutoFit/>
          </a:bodyPr>
          <a:lstStyle/>
          <a:p>
            <a:pPr algn="ctr"/>
            <a:r>
              <a:rPr lang="en-JP" sz="3200" dirty="0">
                <a:solidFill>
                  <a:schemeClr val="accent1"/>
                </a:solidFill>
              </a:rPr>
              <a:t>More democractic political institutions</a:t>
            </a:r>
          </a:p>
        </p:txBody>
      </p:sp>
      <p:sp>
        <p:nvSpPr>
          <p:cNvPr id="5" name="TextBox 4">
            <a:extLst>
              <a:ext uri="{FF2B5EF4-FFF2-40B4-BE49-F238E27FC236}">
                <a16:creationId xmlns:a16="http://schemas.microsoft.com/office/drawing/2014/main" id="{6205B962-30D4-F942-A15D-861076C18EC4}"/>
              </a:ext>
            </a:extLst>
          </p:cNvPr>
          <p:cNvSpPr txBox="1"/>
          <p:nvPr/>
        </p:nvSpPr>
        <p:spPr>
          <a:xfrm>
            <a:off x="158187" y="2584137"/>
            <a:ext cx="3759200" cy="1077218"/>
          </a:xfrm>
          <a:prstGeom prst="rect">
            <a:avLst/>
          </a:prstGeom>
          <a:noFill/>
        </p:spPr>
        <p:txBody>
          <a:bodyPr wrap="square" rtlCol="0">
            <a:spAutoFit/>
          </a:bodyPr>
          <a:lstStyle/>
          <a:p>
            <a:pPr algn="ctr"/>
            <a:r>
              <a:rPr lang="en-JP" sz="3200" dirty="0"/>
              <a:t>Western European</a:t>
            </a:r>
          </a:p>
          <a:p>
            <a:pPr algn="ctr"/>
            <a:r>
              <a:rPr lang="en-JP" sz="3200" dirty="0"/>
              <a:t>Influence</a:t>
            </a:r>
          </a:p>
        </p:txBody>
      </p:sp>
      <p:sp>
        <p:nvSpPr>
          <p:cNvPr id="8" name="Down Arrow 7">
            <a:extLst>
              <a:ext uri="{FF2B5EF4-FFF2-40B4-BE49-F238E27FC236}">
                <a16:creationId xmlns:a16="http://schemas.microsoft.com/office/drawing/2014/main" id="{F07B55E5-AFEA-ED4D-B13C-55D593B0AC4C}"/>
              </a:ext>
            </a:extLst>
          </p:cNvPr>
          <p:cNvSpPr/>
          <p:nvPr/>
        </p:nvSpPr>
        <p:spPr>
          <a:xfrm>
            <a:off x="1743147" y="3822719"/>
            <a:ext cx="589280" cy="67350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dirty="0"/>
          </a:p>
        </p:txBody>
      </p:sp>
      <p:sp>
        <p:nvSpPr>
          <p:cNvPr id="6" name="Left-Right Arrow 5">
            <a:extLst>
              <a:ext uri="{FF2B5EF4-FFF2-40B4-BE49-F238E27FC236}">
                <a16:creationId xmlns:a16="http://schemas.microsoft.com/office/drawing/2014/main" id="{06508CCB-1A25-0E4F-BCEC-8D6D2E39AD2F}"/>
              </a:ext>
            </a:extLst>
          </p:cNvPr>
          <p:cNvSpPr/>
          <p:nvPr/>
        </p:nvSpPr>
        <p:spPr>
          <a:xfrm rot="16200000">
            <a:off x="1646030" y="1913697"/>
            <a:ext cx="783515" cy="589280"/>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Tree>
    <p:extLst>
      <p:ext uri="{BB962C8B-B14F-4D97-AF65-F5344CB8AC3E}">
        <p14:creationId xmlns:p14="http://schemas.microsoft.com/office/powerpoint/2010/main" val="420699743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944B055-DE7B-8E46-A1D0-A3ABC8D9BF54}"/>
              </a:ext>
            </a:extLst>
          </p:cNvPr>
          <p:cNvSpPr txBox="1"/>
          <p:nvPr/>
        </p:nvSpPr>
        <p:spPr>
          <a:xfrm>
            <a:off x="193614" y="3395068"/>
            <a:ext cx="2906008" cy="1077218"/>
          </a:xfrm>
          <a:prstGeom prst="rect">
            <a:avLst/>
          </a:prstGeom>
          <a:noFill/>
        </p:spPr>
        <p:txBody>
          <a:bodyPr wrap="square" rtlCol="0">
            <a:spAutoFit/>
          </a:bodyPr>
          <a:lstStyle/>
          <a:p>
            <a:pPr algn="ctr"/>
            <a:r>
              <a:rPr lang="en-JP" sz="3200" dirty="0"/>
              <a:t>Geographic Characteristics</a:t>
            </a:r>
          </a:p>
        </p:txBody>
      </p:sp>
      <p:sp>
        <p:nvSpPr>
          <p:cNvPr id="4" name="Right Arrow 3">
            <a:extLst>
              <a:ext uri="{FF2B5EF4-FFF2-40B4-BE49-F238E27FC236}">
                <a16:creationId xmlns:a16="http://schemas.microsoft.com/office/drawing/2014/main" id="{4748DC5F-9944-EC4C-8872-27375F76F493}"/>
              </a:ext>
            </a:extLst>
          </p:cNvPr>
          <p:cNvSpPr/>
          <p:nvPr/>
        </p:nvSpPr>
        <p:spPr>
          <a:xfrm>
            <a:off x="3244373" y="3708447"/>
            <a:ext cx="968216" cy="4504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sz="3200"/>
          </a:p>
        </p:txBody>
      </p:sp>
      <p:sp>
        <p:nvSpPr>
          <p:cNvPr id="5" name="TextBox 4">
            <a:extLst>
              <a:ext uri="{FF2B5EF4-FFF2-40B4-BE49-F238E27FC236}">
                <a16:creationId xmlns:a16="http://schemas.microsoft.com/office/drawing/2014/main" id="{0B53128E-76A2-144C-8AC4-D7C8E3F56B7D}"/>
              </a:ext>
            </a:extLst>
          </p:cNvPr>
          <p:cNvSpPr txBox="1"/>
          <p:nvPr/>
        </p:nvSpPr>
        <p:spPr>
          <a:xfrm>
            <a:off x="4357341" y="3395068"/>
            <a:ext cx="3589900" cy="1077218"/>
          </a:xfrm>
          <a:prstGeom prst="rect">
            <a:avLst/>
          </a:prstGeom>
          <a:noFill/>
        </p:spPr>
        <p:txBody>
          <a:bodyPr wrap="square" rtlCol="0">
            <a:spAutoFit/>
          </a:bodyPr>
          <a:lstStyle/>
          <a:p>
            <a:pPr algn="ctr"/>
            <a:r>
              <a:rPr lang="en-JP" sz="3200" dirty="0"/>
              <a:t>Propensity to</a:t>
            </a:r>
          </a:p>
          <a:p>
            <a:pPr algn="ctr"/>
            <a:r>
              <a:rPr lang="en-JP" sz="3200" dirty="0"/>
              <a:t>International Trade</a:t>
            </a:r>
          </a:p>
        </p:txBody>
      </p:sp>
      <p:sp>
        <p:nvSpPr>
          <p:cNvPr id="8" name="TextBox 7">
            <a:extLst>
              <a:ext uri="{FF2B5EF4-FFF2-40B4-BE49-F238E27FC236}">
                <a16:creationId xmlns:a16="http://schemas.microsoft.com/office/drawing/2014/main" id="{2765B15C-A7C5-9044-AEE6-7100E8EF49C8}"/>
              </a:ext>
            </a:extLst>
          </p:cNvPr>
          <p:cNvSpPr txBox="1"/>
          <p:nvPr/>
        </p:nvSpPr>
        <p:spPr>
          <a:xfrm>
            <a:off x="8757920" y="3429000"/>
            <a:ext cx="3434080" cy="1077218"/>
          </a:xfrm>
          <a:prstGeom prst="rect">
            <a:avLst/>
          </a:prstGeom>
          <a:noFill/>
        </p:spPr>
        <p:txBody>
          <a:bodyPr wrap="square" rtlCol="0">
            <a:spAutoFit/>
          </a:bodyPr>
          <a:lstStyle/>
          <a:p>
            <a:pPr algn="ctr"/>
            <a:r>
              <a:rPr lang="en-JP" sz="3200" dirty="0">
                <a:solidFill>
                  <a:schemeClr val="accent1"/>
                </a:solidFill>
              </a:rPr>
              <a:t>Political Institutions</a:t>
            </a:r>
          </a:p>
        </p:txBody>
      </p:sp>
      <p:sp>
        <p:nvSpPr>
          <p:cNvPr id="11" name="TextBox 10">
            <a:extLst>
              <a:ext uri="{FF2B5EF4-FFF2-40B4-BE49-F238E27FC236}">
                <a16:creationId xmlns:a16="http://schemas.microsoft.com/office/drawing/2014/main" id="{06C8DFF8-8BF5-C447-BDD8-08804D05F575}"/>
              </a:ext>
            </a:extLst>
          </p:cNvPr>
          <p:cNvSpPr txBox="1"/>
          <p:nvPr/>
        </p:nvSpPr>
        <p:spPr>
          <a:xfrm>
            <a:off x="4211731" y="1302188"/>
            <a:ext cx="3434080" cy="1077218"/>
          </a:xfrm>
          <a:prstGeom prst="rect">
            <a:avLst/>
          </a:prstGeom>
          <a:noFill/>
        </p:spPr>
        <p:txBody>
          <a:bodyPr wrap="square" rtlCol="0">
            <a:spAutoFit/>
          </a:bodyPr>
          <a:lstStyle/>
          <a:p>
            <a:pPr algn="ctr"/>
            <a:r>
              <a:rPr lang="en-JP" sz="3200" dirty="0">
                <a:solidFill>
                  <a:schemeClr val="accent1"/>
                </a:solidFill>
              </a:rPr>
              <a:t>Frankel-Romer </a:t>
            </a:r>
          </a:p>
          <a:p>
            <a:pPr algn="ctr"/>
            <a:r>
              <a:rPr lang="en-JP" sz="3200" dirty="0">
                <a:solidFill>
                  <a:schemeClr val="accent1"/>
                </a:solidFill>
              </a:rPr>
              <a:t>Trade Share</a:t>
            </a:r>
          </a:p>
        </p:txBody>
      </p:sp>
      <p:sp>
        <p:nvSpPr>
          <p:cNvPr id="12" name="Up-Down Arrow 11">
            <a:extLst>
              <a:ext uri="{FF2B5EF4-FFF2-40B4-BE49-F238E27FC236}">
                <a16:creationId xmlns:a16="http://schemas.microsoft.com/office/drawing/2014/main" id="{715B1C4D-373F-2D4F-96AE-AC791D1FCE38}"/>
              </a:ext>
            </a:extLst>
          </p:cNvPr>
          <p:cNvSpPr/>
          <p:nvPr/>
        </p:nvSpPr>
        <p:spPr>
          <a:xfrm>
            <a:off x="5744458" y="2440961"/>
            <a:ext cx="447040" cy="954107"/>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0" name="Right Arrow 9">
            <a:extLst>
              <a:ext uri="{FF2B5EF4-FFF2-40B4-BE49-F238E27FC236}">
                <a16:creationId xmlns:a16="http://schemas.microsoft.com/office/drawing/2014/main" id="{3D5B2C12-0B90-BF40-B004-1BA1DAC77332}"/>
              </a:ext>
            </a:extLst>
          </p:cNvPr>
          <p:cNvSpPr/>
          <p:nvPr/>
        </p:nvSpPr>
        <p:spPr>
          <a:xfrm>
            <a:off x="7947241" y="3739225"/>
            <a:ext cx="968216" cy="4504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sz="3200"/>
          </a:p>
        </p:txBody>
      </p:sp>
    </p:spTree>
    <p:extLst>
      <p:ext uri="{BB962C8B-B14F-4D97-AF65-F5344CB8AC3E}">
        <p14:creationId xmlns:p14="http://schemas.microsoft.com/office/powerpoint/2010/main" val="8714528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1576D7-7EF9-6849-9B9C-9BC38EC55619}"/>
              </a:ext>
            </a:extLst>
          </p:cNvPr>
          <p:cNvSpPr>
            <a:spLocks noGrp="1"/>
          </p:cNvSpPr>
          <p:nvPr>
            <p:ph type="title"/>
          </p:nvPr>
        </p:nvSpPr>
        <p:spPr/>
        <p:txBody>
          <a:bodyPr/>
          <a:lstStyle/>
          <a:p>
            <a:r>
              <a:rPr lang="en-JP" dirty="0"/>
              <a:t>3. Legal Origin</a:t>
            </a:r>
          </a:p>
        </p:txBody>
      </p:sp>
      <p:sp>
        <p:nvSpPr>
          <p:cNvPr id="3" name="Content Placeholder 2">
            <a:extLst>
              <a:ext uri="{FF2B5EF4-FFF2-40B4-BE49-F238E27FC236}">
                <a16:creationId xmlns:a16="http://schemas.microsoft.com/office/drawing/2014/main" id="{FD5F45BB-6646-E444-9EAF-BFE33F275CF4}"/>
              </a:ext>
            </a:extLst>
          </p:cNvPr>
          <p:cNvSpPr>
            <a:spLocks noGrp="1"/>
          </p:cNvSpPr>
          <p:nvPr>
            <p:ph idx="1"/>
          </p:nvPr>
        </p:nvSpPr>
        <p:spPr/>
        <p:txBody>
          <a:bodyPr anchor="t"/>
          <a:lstStyle/>
          <a:p>
            <a:pPr>
              <a:buClr>
                <a:schemeClr val="accent1"/>
              </a:buClr>
            </a:pPr>
            <a:r>
              <a:rPr lang="en-JP" dirty="0"/>
              <a:t>LaPorta, Shleifer, and Vishny (1998)</a:t>
            </a:r>
          </a:p>
          <a:p>
            <a:pPr>
              <a:buClr>
                <a:schemeClr val="accent1"/>
              </a:buClr>
            </a:pPr>
            <a:r>
              <a:rPr lang="en-JP" dirty="0"/>
              <a:t>Dummy variables that are turned on if the country’s legal origin is English, French, or German. </a:t>
            </a:r>
          </a:p>
        </p:txBody>
      </p:sp>
      <p:sp>
        <p:nvSpPr>
          <p:cNvPr id="4" name="TextBox 3">
            <a:extLst>
              <a:ext uri="{FF2B5EF4-FFF2-40B4-BE49-F238E27FC236}">
                <a16:creationId xmlns:a16="http://schemas.microsoft.com/office/drawing/2014/main" id="{64FC4D84-D02C-D84D-851F-AE3B6C9EA7C4}"/>
              </a:ext>
            </a:extLst>
          </p:cNvPr>
          <p:cNvSpPr txBox="1"/>
          <p:nvPr/>
        </p:nvSpPr>
        <p:spPr>
          <a:xfrm>
            <a:off x="1574447" y="4207186"/>
            <a:ext cx="2206726" cy="1077218"/>
          </a:xfrm>
          <a:prstGeom prst="rect">
            <a:avLst/>
          </a:prstGeom>
          <a:noFill/>
        </p:spPr>
        <p:txBody>
          <a:bodyPr wrap="square" rtlCol="0">
            <a:spAutoFit/>
          </a:bodyPr>
          <a:lstStyle/>
          <a:p>
            <a:pPr algn="ctr"/>
            <a:r>
              <a:rPr lang="en-JP" sz="3200" dirty="0">
                <a:solidFill>
                  <a:schemeClr val="accent1"/>
                </a:solidFill>
              </a:rPr>
              <a:t>Legal </a:t>
            </a:r>
          </a:p>
          <a:p>
            <a:pPr algn="ctr"/>
            <a:r>
              <a:rPr lang="en-JP" sz="3200" dirty="0">
                <a:solidFill>
                  <a:schemeClr val="accent1"/>
                </a:solidFill>
              </a:rPr>
              <a:t>Origin</a:t>
            </a:r>
          </a:p>
        </p:txBody>
      </p:sp>
      <p:sp>
        <p:nvSpPr>
          <p:cNvPr id="5" name="Right Arrow 4">
            <a:extLst>
              <a:ext uri="{FF2B5EF4-FFF2-40B4-BE49-F238E27FC236}">
                <a16:creationId xmlns:a16="http://schemas.microsoft.com/office/drawing/2014/main" id="{303004AE-8117-6C4D-B882-38368D3ABC85}"/>
              </a:ext>
            </a:extLst>
          </p:cNvPr>
          <p:cNvSpPr/>
          <p:nvPr/>
        </p:nvSpPr>
        <p:spPr>
          <a:xfrm>
            <a:off x="3607369" y="4427282"/>
            <a:ext cx="968216" cy="4504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sz="3200"/>
          </a:p>
        </p:txBody>
      </p:sp>
      <p:sp>
        <p:nvSpPr>
          <p:cNvPr id="6" name="TextBox 5">
            <a:extLst>
              <a:ext uri="{FF2B5EF4-FFF2-40B4-BE49-F238E27FC236}">
                <a16:creationId xmlns:a16="http://schemas.microsoft.com/office/drawing/2014/main" id="{B249372D-BB4B-A54E-B69D-973DDCDDDE11}"/>
              </a:ext>
            </a:extLst>
          </p:cNvPr>
          <p:cNvSpPr txBox="1"/>
          <p:nvPr/>
        </p:nvSpPr>
        <p:spPr>
          <a:xfrm>
            <a:off x="4643784" y="4202568"/>
            <a:ext cx="2632362" cy="1077218"/>
          </a:xfrm>
          <a:prstGeom prst="rect">
            <a:avLst/>
          </a:prstGeom>
          <a:noFill/>
        </p:spPr>
        <p:txBody>
          <a:bodyPr wrap="square" rtlCol="0">
            <a:spAutoFit/>
          </a:bodyPr>
          <a:lstStyle/>
          <a:p>
            <a:pPr algn="ctr"/>
            <a:r>
              <a:rPr lang="en-JP" sz="3200" dirty="0"/>
              <a:t>Legal </a:t>
            </a:r>
          </a:p>
          <a:p>
            <a:pPr algn="ctr"/>
            <a:r>
              <a:rPr lang="en-JP" sz="3200" dirty="0"/>
              <a:t>Infrastructure</a:t>
            </a:r>
          </a:p>
        </p:txBody>
      </p:sp>
      <p:sp>
        <p:nvSpPr>
          <p:cNvPr id="7" name="Right Arrow 6">
            <a:extLst>
              <a:ext uri="{FF2B5EF4-FFF2-40B4-BE49-F238E27FC236}">
                <a16:creationId xmlns:a16="http://schemas.microsoft.com/office/drawing/2014/main" id="{74373EBE-E7FE-1B41-A0F1-B171611D7770}"/>
              </a:ext>
            </a:extLst>
          </p:cNvPr>
          <p:cNvSpPr/>
          <p:nvPr/>
        </p:nvSpPr>
        <p:spPr>
          <a:xfrm>
            <a:off x="7463865" y="4427281"/>
            <a:ext cx="968216" cy="4504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sz="3200"/>
          </a:p>
        </p:txBody>
      </p:sp>
      <p:sp>
        <p:nvSpPr>
          <p:cNvPr id="8" name="TextBox 7">
            <a:extLst>
              <a:ext uri="{FF2B5EF4-FFF2-40B4-BE49-F238E27FC236}">
                <a16:creationId xmlns:a16="http://schemas.microsoft.com/office/drawing/2014/main" id="{1CF74079-7B96-3E46-8D05-270EBE34DD8E}"/>
              </a:ext>
            </a:extLst>
          </p:cNvPr>
          <p:cNvSpPr txBox="1"/>
          <p:nvPr/>
        </p:nvSpPr>
        <p:spPr>
          <a:xfrm>
            <a:off x="8509423" y="4202104"/>
            <a:ext cx="2206726" cy="1077218"/>
          </a:xfrm>
          <a:prstGeom prst="rect">
            <a:avLst/>
          </a:prstGeom>
          <a:noFill/>
        </p:spPr>
        <p:txBody>
          <a:bodyPr wrap="square" rtlCol="0">
            <a:spAutoFit/>
          </a:bodyPr>
          <a:lstStyle/>
          <a:p>
            <a:pPr algn="ctr"/>
            <a:r>
              <a:rPr lang="en-JP" sz="3200" dirty="0">
                <a:solidFill>
                  <a:schemeClr val="accent1"/>
                </a:solidFill>
              </a:rPr>
              <a:t>Political </a:t>
            </a:r>
          </a:p>
          <a:p>
            <a:pPr algn="ctr"/>
            <a:r>
              <a:rPr lang="en-JP" sz="3200" dirty="0">
                <a:solidFill>
                  <a:schemeClr val="accent1"/>
                </a:solidFill>
              </a:rPr>
              <a:t>Regimes</a:t>
            </a:r>
          </a:p>
        </p:txBody>
      </p:sp>
    </p:spTree>
    <p:extLst>
      <p:ext uri="{BB962C8B-B14F-4D97-AF65-F5344CB8AC3E}">
        <p14:creationId xmlns:p14="http://schemas.microsoft.com/office/powerpoint/2010/main" val="152030088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4184F1-5E94-D947-A121-759457ED072E}"/>
              </a:ext>
            </a:extLst>
          </p:cNvPr>
          <p:cNvSpPr>
            <a:spLocks noGrp="1"/>
          </p:cNvSpPr>
          <p:nvPr>
            <p:ph type="title"/>
          </p:nvPr>
        </p:nvSpPr>
        <p:spPr/>
        <p:txBody>
          <a:bodyPr/>
          <a:lstStyle/>
          <a:p>
            <a:r>
              <a:rPr lang="en-JP" dirty="0"/>
              <a:t>4. Availability of crops and minerals</a:t>
            </a:r>
          </a:p>
        </p:txBody>
      </p:sp>
      <p:sp>
        <p:nvSpPr>
          <p:cNvPr id="3" name="Content Placeholder 2">
            <a:extLst>
              <a:ext uri="{FF2B5EF4-FFF2-40B4-BE49-F238E27FC236}">
                <a16:creationId xmlns:a16="http://schemas.microsoft.com/office/drawing/2014/main" id="{AC3F6663-56BA-0647-B9E6-47BADA543236}"/>
              </a:ext>
            </a:extLst>
          </p:cNvPr>
          <p:cNvSpPr>
            <a:spLocks noGrp="1"/>
          </p:cNvSpPr>
          <p:nvPr>
            <p:ph idx="1"/>
          </p:nvPr>
        </p:nvSpPr>
        <p:spPr>
          <a:xfrm>
            <a:off x="838200" y="1872267"/>
            <a:ext cx="10515600" cy="4351338"/>
          </a:xfrm>
        </p:spPr>
        <p:txBody>
          <a:bodyPr anchor="t"/>
          <a:lstStyle/>
          <a:p>
            <a:pPr>
              <a:buClr>
                <a:schemeClr val="accent1"/>
              </a:buClr>
            </a:pPr>
            <a:r>
              <a:rPr lang="en-JP" dirty="0"/>
              <a:t>Easterly and Levine (2003)</a:t>
            </a:r>
          </a:p>
          <a:p>
            <a:pPr>
              <a:buClr>
                <a:schemeClr val="accent1"/>
              </a:buClr>
            </a:pPr>
            <a:r>
              <a:rPr lang="en-JP" dirty="0"/>
              <a:t>Dummy variables for whether a country produced or mined a particular commodity in 1990. </a:t>
            </a:r>
          </a:p>
          <a:p>
            <a:pPr lvl="1">
              <a:buClr>
                <a:schemeClr val="accent1"/>
              </a:buClr>
            </a:pPr>
            <a:r>
              <a:rPr lang="en-JP" dirty="0">
                <a:solidFill>
                  <a:schemeClr val="accent1"/>
                </a:solidFill>
              </a:rPr>
              <a:t>Bananas, coffee, copper, maize, millet, rice, rubber, silver, sugarcane, wheat.</a:t>
            </a:r>
          </a:p>
        </p:txBody>
      </p:sp>
      <p:sp>
        <p:nvSpPr>
          <p:cNvPr id="4" name="TextBox 3">
            <a:extLst>
              <a:ext uri="{FF2B5EF4-FFF2-40B4-BE49-F238E27FC236}">
                <a16:creationId xmlns:a16="http://schemas.microsoft.com/office/drawing/2014/main" id="{502F9E3E-41A0-5E4A-A9C6-4928F33116C3}"/>
              </a:ext>
            </a:extLst>
          </p:cNvPr>
          <p:cNvSpPr txBox="1"/>
          <p:nvPr/>
        </p:nvSpPr>
        <p:spPr>
          <a:xfrm>
            <a:off x="1477504" y="5231954"/>
            <a:ext cx="2206726" cy="1077218"/>
          </a:xfrm>
          <a:prstGeom prst="rect">
            <a:avLst/>
          </a:prstGeom>
          <a:noFill/>
        </p:spPr>
        <p:txBody>
          <a:bodyPr wrap="square" rtlCol="0">
            <a:spAutoFit/>
          </a:bodyPr>
          <a:lstStyle/>
          <a:p>
            <a:pPr algn="ctr"/>
            <a:r>
              <a:rPr lang="en-JP" sz="3200" dirty="0">
                <a:solidFill>
                  <a:schemeClr val="accent1"/>
                </a:solidFill>
              </a:rPr>
              <a:t>Crops and minerals</a:t>
            </a:r>
          </a:p>
        </p:txBody>
      </p:sp>
      <p:sp>
        <p:nvSpPr>
          <p:cNvPr id="5" name="Right Arrow 4">
            <a:extLst>
              <a:ext uri="{FF2B5EF4-FFF2-40B4-BE49-F238E27FC236}">
                <a16:creationId xmlns:a16="http://schemas.microsoft.com/office/drawing/2014/main" id="{15194869-ED87-F649-92AB-A0CC8E7E90B6}"/>
              </a:ext>
            </a:extLst>
          </p:cNvPr>
          <p:cNvSpPr/>
          <p:nvPr/>
        </p:nvSpPr>
        <p:spPr>
          <a:xfrm>
            <a:off x="3910516" y="5411541"/>
            <a:ext cx="968216" cy="4504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sz="3200"/>
          </a:p>
        </p:txBody>
      </p:sp>
      <p:sp>
        <p:nvSpPr>
          <p:cNvPr id="6" name="TextBox 5">
            <a:extLst>
              <a:ext uri="{FF2B5EF4-FFF2-40B4-BE49-F238E27FC236}">
                <a16:creationId xmlns:a16="http://schemas.microsoft.com/office/drawing/2014/main" id="{1F03AEA4-248E-D040-A06B-1959F4337E59}"/>
              </a:ext>
            </a:extLst>
          </p:cNvPr>
          <p:cNvSpPr txBox="1"/>
          <p:nvPr/>
        </p:nvSpPr>
        <p:spPr>
          <a:xfrm>
            <a:off x="4932219" y="4985733"/>
            <a:ext cx="2632362" cy="1569660"/>
          </a:xfrm>
          <a:prstGeom prst="rect">
            <a:avLst/>
          </a:prstGeom>
          <a:noFill/>
        </p:spPr>
        <p:txBody>
          <a:bodyPr wrap="square" rtlCol="0">
            <a:spAutoFit/>
          </a:bodyPr>
          <a:lstStyle/>
          <a:p>
            <a:pPr algn="ctr"/>
            <a:r>
              <a:rPr lang="en-JP" sz="3200" dirty="0"/>
              <a:t>Economies </a:t>
            </a:r>
          </a:p>
          <a:p>
            <a:pPr algn="ctr"/>
            <a:r>
              <a:rPr lang="en-JP" sz="3200" dirty="0"/>
              <a:t>of scale </a:t>
            </a:r>
          </a:p>
          <a:p>
            <a:pPr algn="ctr"/>
            <a:r>
              <a:rPr lang="en-JP" sz="3200" dirty="0"/>
              <a:t>&amp; slave labor</a:t>
            </a:r>
          </a:p>
        </p:txBody>
      </p:sp>
      <p:sp>
        <p:nvSpPr>
          <p:cNvPr id="7" name="Right Arrow 6">
            <a:extLst>
              <a:ext uri="{FF2B5EF4-FFF2-40B4-BE49-F238E27FC236}">
                <a16:creationId xmlns:a16="http://schemas.microsoft.com/office/drawing/2014/main" id="{4CEDFC9F-D25A-3F48-B194-C4604CBFA4F9}"/>
              </a:ext>
            </a:extLst>
          </p:cNvPr>
          <p:cNvSpPr/>
          <p:nvPr/>
        </p:nvSpPr>
        <p:spPr>
          <a:xfrm>
            <a:off x="7767012" y="5411540"/>
            <a:ext cx="968216" cy="4504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sz="3200"/>
          </a:p>
        </p:txBody>
      </p:sp>
      <p:sp>
        <p:nvSpPr>
          <p:cNvPr id="8" name="TextBox 7">
            <a:extLst>
              <a:ext uri="{FF2B5EF4-FFF2-40B4-BE49-F238E27FC236}">
                <a16:creationId xmlns:a16="http://schemas.microsoft.com/office/drawing/2014/main" id="{966560E0-AA83-1740-AFA9-6886D112C46D}"/>
              </a:ext>
            </a:extLst>
          </p:cNvPr>
          <p:cNvSpPr txBox="1"/>
          <p:nvPr/>
        </p:nvSpPr>
        <p:spPr>
          <a:xfrm>
            <a:off x="8812570" y="5186363"/>
            <a:ext cx="2206726" cy="1077218"/>
          </a:xfrm>
          <a:prstGeom prst="rect">
            <a:avLst/>
          </a:prstGeom>
          <a:noFill/>
        </p:spPr>
        <p:txBody>
          <a:bodyPr wrap="square" rtlCol="0">
            <a:spAutoFit/>
          </a:bodyPr>
          <a:lstStyle/>
          <a:p>
            <a:pPr algn="ctr"/>
            <a:r>
              <a:rPr lang="en-JP" sz="3200" dirty="0">
                <a:solidFill>
                  <a:schemeClr val="accent1"/>
                </a:solidFill>
              </a:rPr>
              <a:t>Political </a:t>
            </a:r>
          </a:p>
          <a:p>
            <a:pPr algn="ctr"/>
            <a:r>
              <a:rPr lang="en-JP" sz="3200" dirty="0">
                <a:solidFill>
                  <a:schemeClr val="accent1"/>
                </a:solidFill>
              </a:rPr>
              <a:t>Regimes</a:t>
            </a:r>
          </a:p>
        </p:txBody>
      </p:sp>
    </p:spTree>
    <p:extLst>
      <p:ext uri="{BB962C8B-B14F-4D97-AF65-F5344CB8AC3E}">
        <p14:creationId xmlns:p14="http://schemas.microsoft.com/office/powerpoint/2010/main" val="61726177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4BDB7-ADF3-AF43-91C9-605E7D4D28DB}"/>
              </a:ext>
            </a:extLst>
          </p:cNvPr>
          <p:cNvSpPr>
            <a:spLocks noGrp="1"/>
          </p:cNvSpPr>
          <p:nvPr>
            <p:ph type="title"/>
          </p:nvPr>
        </p:nvSpPr>
        <p:spPr/>
        <p:txBody>
          <a:bodyPr/>
          <a:lstStyle/>
          <a:p>
            <a:r>
              <a:rPr lang="en-JP" dirty="0"/>
              <a:t>5. Past Population Density</a:t>
            </a:r>
          </a:p>
        </p:txBody>
      </p:sp>
      <p:sp>
        <p:nvSpPr>
          <p:cNvPr id="3" name="Content Placeholder 2">
            <a:extLst>
              <a:ext uri="{FF2B5EF4-FFF2-40B4-BE49-F238E27FC236}">
                <a16:creationId xmlns:a16="http://schemas.microsoft.com/office/drawing/2014/main" id="{EC20388F-A71F-3E44-A5D5-BDE3A8BE7925}"/>
              </a:ext>
            </a:extLst>
          </p:cNvPr>
          <p:cNvSpPr>
            <a:spLocks noGrp="1"/>
          </p:cNvSpPr>
          <p:nvPr>
            <p:ph idx="1"/>
          </p:nvPr>
        </p:nvSpPr>
        <p:spPr/>
        <p:txBody>
          <a:bodyPr anchor="t"/>
          <a:lstStyle/>
          <a:p>
            <a:pPr>
              <a:buClr>
                <a:schemeClr val="accent1"/>
              </a:buClr>
            </a:pPr>
            <a:r>
              <a:rPr lang="en-JP" dirty="0"/>
              <a:t>Acemoglu, Johnson and Robinson (2002)</a:t>
            </a:r>
          </a:p>
          <a:p>
            <a:pPr>
              <a:buClr>
                <a:schemeClr val="accent1"/>
              </a:buClr>
            </a:pPr>
            <a:r>
              <a:rPr lang="en-JP" dirty="0"/>
              <a:t>Number of inhabitants per square kilometer in the 16th century. </a:t>
            </a:r>
          </a:p>
        </p:txBody>
      </p:sp>
      <p:sp>
        <p:nvSpPr>
          <p:cNvPr id="4" name="TextBox 3">
            <a:extLst>
              <a:ext uri="{FF2B5EF4-FFF2-40B4-BE49-F238E27FC236}">
                <a16:creationId xmlns:a16="http://schemas.microsoft.com/office/drawing/2014/main" id="{DE8B05E3-A570-A441-8A30-CC750F6ED846}"/>
              </a:ext>
            </a:extLst>
          </p:cNvPr>
          <p:cNvSpPr txBox="1"/>
          <p:nvPr/>
        </p:nvSpPr>
        <p:spPr>
          <a:xfrm>
            <a:off x="838200" y="3660170"/>
            <a:ext cx="2562032" cy="1569660"/>
          </a:xfrm>
          <a:prstGeom prst="rect">
            <a:avLst/>
          </a:prstGeom>
          <a:noFill/>
        </p:spPr>
        <p:txBody>
          <a:bodyPr wrap="square" rtlCol="0">
            <a:spAutoFit/>
          </a:bodyPr>
          <a:lstStyle/>
          <a:p>
            <a:pPr algn="ctr"/>
            <a:r>
              <a:rPr lang="en-JP" sz="3200" dirty="0">
                <a:solidFill>
                  <a:schemeClr val="accent1"/>
                </a:solidFill>
              </a:rPr>
              <a:t>Population</a:t>
            </a:r>
          </a:p>
          <a:p>
            <a:pPr algn="ctr"/>
            <a:r>
              <a:rPr lang="en-JP" sz="3200" dirty="0">
                <a:solidFill>
                  <a:schemeClr val="accent1"/>
                </a:solidFill>
              </a:rPr>
              <a:t>Density in 16th century</a:t>
            </a:r>
          </a:p>
        </p:txBody>
      </p:sp>
      <p:sp>
        <p:nvSpPr>
          <p:cNvPr id="5" name="Right Arrow 4">
            <a:extLst>
              <a:ext uri="{FF2B5EF4-FFF2-40B4-BE49-F238E27FC236}">
                <a16:creationId xmlns:a16="http://schemas.microsoft.com/office/drawing/2014/main" id="{BCE3AAAF-0575-AE4D-856F-325D3DB7AFD7}"/>
              </a:ext>
            </a:extLst>
          </p:cNvPr>
          <p:cNvSpPr/>
          <p:nvPr/>
        </p:nvSpPr>
        <p:spPr>
          <a:xfrm>
            <a:off x="3733492" y="4248408"/>
            <a:ext cx="968216" cy="4504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sz="3200"/>
          </a:p>
        </p:txBody>
      </p:sp>
      <p:sp>
        <p:nvSpPr>
          <p:cNvPr id="6" name="TextBox 5">
            <a:extLst>
              <a:ext uri="{FF2B5EF4-FFF2-40B4-BE49-F238E27FC236}">
                <a16:creationId xmlns:a16="http://schemas.microsoft.com/office/drawing/2014/main" id="{653A1967-C086-8543-A0A6-64949BAF5C58}"/>
              </a:ext>
            </a:extLst>
          </p:cNvPr>
          <p:cNvSpPr txBox="1"/>
          <p:nvPr/>
        </p:nvSpPr>
        <p:spPr>
          <a:xfrm>
            <a:off x="4726332" y="3906391"/>
            <a:ext cx="2632362" cy="1077218"/>
          </a:xfrm>
          <a:prstGeom prst="rect">
            <a:avLst/>
          </a:prstGeom>
          <a:noFill/>
        </p:spPr>
        <p:txBody>
          <a:bodyPr wrap="square" rtlCol="0">
            <a:spAutoFit/>
          </a:bodyPr>
          <a:lstStyle/>
          <a:p>
            <a:pPr algn="ctr"/>
            <a:r>
              <a:rPr lang="en-JP" sz="3200" dirty="0"/>
              <a:t>Colonial </a:t>
            </a:r>
          </a:p>
          <a:p>
            <a:pPr algn="ctr"/>
            <a:r>
              <a:rPr lang="en-JP" sz="3200" dirty="0"/>
              <a:t>Institutions</a:t>
            </a:r>
          </a:p>
        </p:txBody>
      </p:sp>
      <p:sp>
        <p:nvSpPr>
          <p:cNvPr id="7" name="Right Arrow 6">
            <a:extLst>
              <a:ext uri="{FF2B5EF4-FFF2-40B4-BE49-F238E27FC236}">
                <a16:creationId xmlns:a16="http://schemas.microsoft.com/office/drawing/2014/main" id="{097B613C-FAAB-0645-96D5-E271D6D45979}"/>
              </a:ext>
            </a:extLst>
          </p:cNvPr>
          <p:cNvSpPr/>
          <p:nvPr/>
        </p:nvSpPr>
        <p:spPr>
          <a:xfrm>
            <a:off x="7691954" y="4219770"/>
            <a:ext cx="968216" cy="4504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sz="3200"/>
          </a:p>
        </p:txBody>
      </p:sp>
      <p:sp>
        <p:nvSpPr>
          <p:cNvPr id="8" name="TextBox 7">
            <a:extLst>
              <a:ext uri="{FF2B5EF4-FFF2-40B4-BE49-F238E27FC236}">
                <a16:creationId xmlns:a16="http://schemas.microsoft.com/office/drawing/2014/main" id="{70569265-ED19-654D-A88F-F54885A96A00}"/>
              </a:ext>
            </a:extLst>
          </p:cNvPr>
          <p:cNvSpPr txBox="1"/>
          <p:nvPr/>
        </p:nvSpPr>
        <p:spPr>
          <a:xfrm>
            <a:off x="8660170" y="3906391"/>
            <a:ext cx="2206726" cy="1077218"/>
          </a:xfrm>
          <a:prstGeom prst="rect">
            <a:avLst/>
          </a:prstGeom>
          <a:noFill/>
        </p:spPr>
        <p:txBody>
          <a:bodyPr wrap="square" rtlCol="0">
            <a:spAutoFit/>
          </a:bodyPr>
          <a:lstStyle/>
          <a:p>
            <a:pPr algn="ctr"/>
            <a:r>
              <a:rPr lang="en-JP" sz="3200" dirty="0">
                <a:solidFill>
                  <a:schemeClr val="accent1"/>
                </a:solidFill>
              </a:rPr>
              <a:t>Political </a:t>
            </a:r>
          </a:p>
          <a:p>
            <a:pPr algn="ctr"/>
            <a:r>
              <a:rPr lang="en-JP" sz="3200" dirty="0">
                <a:solidFill>
                  <a:schemeClr val="accent1"/>
                </a:solidFill>
              </a:rPr>
              <a:t>Regimes</a:t>
            </a:r>
          </a:p>
        </p:txBody>
      </p:sp>
    </p:spTree>
    <p:extLst>
      <p:ext uri="{BB962C8B-B14F-4D97-AF65-F5344CB8AC3E}">
        <p14:creationId xmlns:p14="http://schemas.microsoft.com/office/powerpoint/2010/main" val="372024277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11C297-C763-4847-857D-1C3C52298AE5}"/>
              </a:ext>
            </a:extLst>
          </p:cNvPr>
          <p:cNvSpPr>
            <a:spLocks noGrp="1"/>
          </p:cNvSpPr>
          <p:nvPr>
            <p:ph type="title"/>
          </p:nvPr>
        </p:nvSpPr>
        <p:spPr/>
        <p:txBody>
          <a:bodyPr/>
          <a:lstStyle/>
          <a:p>
            <a:r>
              <a:rPr lang="en-JP" dirty="0"/>
              <a:t>Instruments for political regimes</a:t>
            </a:r>
          </a:p>
        </p:txBody>
      </p:sp>
      <p:sp>
        <p:nvSpPr>
          <p:cNvPr id="3" name="Content Placeholder 2">
            <a:extLst>
              <a:ext uri="{FF2B5EF4-FFF2-40B4-BE49-F238E27FC236}">
                <a16:creationId xmlns:a16="http://schemas.microsoft.com/office/drawing/2014/main" id="{9506001D-173A-5B4A-9B7F-94B5F91F1FB5}"/>
              </a:ext>
            </a:extLst>
          </p:cNvPr>
          <p:cNvSpPr>
            <a:spLocks noGrp="1"/>
          </p:cNvSpPr>
          <p:nvPr>
            <p:ph idx="1"/>
          </p:nvPr>
        </p:nvSpPr>
        <p:spPr>
          <a:xfrm>
            <a:off x="416560" y="1715136"/>
            <a:ext cx="12268200" cy="5341716"/>
          </a:xfrm>
        </p:spPr>
        <p:txBody>
          <a:bodyPr>
            <a:normAutofit/>
          </a:bodyPr>
          <a:lstStyle/>
          <a:p>
            <a:pPr marL="0" indent="0">
              <a:buClr>
                <a:schemeClr val="accent1"/>
              </a:buClr>
              <a:buNone/>
            </a:pPr>
            <a:endParaRPr lang="en-JP" dirty="0"/>
          </a:p>
          <a:p>
            <a:pPr marL="0" indent="0">
              <a:buNone/>
            </a:pPr>
            <a:r>
              <a:rPr lang="en-JP" sz="3200" dirty="0">
                <a:solidFill>
                  <a:schemeClr val="accent1"/>
                </a:solidFill>
              </a:rPr>
              <a:t>Five instrumental variable strategies:</a:t>
            </a:r>
          </a:p>
          <a:p>
            <a:pPr marL="971550" lvl="1" indent="-514350">
              <a:buFont typeface="+mj-lt"/>
              <a:buAutoNum type="arabicPeriod"/>
            </a:pPr>
            <a:r>
              <a:rPr lang="en-JP" sz="2800" dirty="0"/>
              <a:t>European settler mortality </a:t>
            </a:r>
          </a:p>
          <a:p>
            <a:pPr marL="971550" lvl="1" indent="-514350">
              <a:buFont typeface="+mj-lt"/>
              <a:buAutoNum type="arabicPeriod"/>
            </a:pPr>
            <a:r>
              <a:rPr lang="en-JP" sz="2800" dirty="0"/>
              <a:t>Fraction speaking English or European and the Frankel-Romer trade share</a:t>
            </a:r>
          </a:p>
          <a:p>
            <a:pPr marL="971550" lvl="1" indent="-514350">
              <a:buFont typeface="+mj-lt"/>
              <a:buAutoNum type="arabicPeriod"/>
            </a:pPr>
            <a:r>
              <a:rPr lang="en-JP" sz="2800" dirty="0"/>
              <a:t>Legal origin</a:t>
            </a:r>
          </a:p>
          <a:p>
            <a:pPr marL="971550" lvl="1" indent="-514350">
              <a:buFont typeface="+mj-lt"/>
              <a:buAutoNum type="arabicPeriod"/>
            </a:pPr>
            <a:r>
              <a:rPr lang="en-JP" sz="2800" dirty="0"/>
              <a:t>Availability of crops and minerals</a:t>
            </a:r>
          </a:p>
          <a:p>
            <a:pPr marL="971550" lvl="1" indent="-514350">
              <a:buFont typeface="+mj-lt"/>
              <a:buAutoNum type="arabicPeriod"/>
            </a:pPr>
            <a:r>
              <a:rPr lang="en-JP" sz="2800" dirty="0"/>
              <a:t>Past population density</a:t>
            </a:r>
          </a:p>
          <a:p>
            <a:pPr marL="0" indent="0">
              <a:buNone/>
            </a:pPr>
            <a:endParaRPr lang="en-JP" dirty="0"/>
          </a:p>
          <a:p>
            <a:pPr marL="0" indent="0">
              <a:buNone/>
            </a:pPr>
            <a:r>
              <a:rPr lang="en-JP" b="1" dirty="0">
                <a:solidFill>
                  <a:schemeClr val="accent1"/>
                </a:solidFill>
              </a:rPr>
              <a:t>Our strategy: the strategies work as robustness checks against each other.</a:t>
            </a:r>
          </a:p>
        </p:txBody>
      </p:sp>
    </p:spTree>
    <p:extLst>
      <p:ext uri="{BB962C8B-B14F-4D97-AF65-F5344CB8AC3E}">
        <p14:creationId xmlns:p14="http://schemas.microsoft.com/office/powerpoint/2010/main" val="24313998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1CAF06-27A2-A543-BC33-35865C3BCCA7}"/>
              </a:ext>
            </a:extLst>
          </p:cNvPr>
          <p:cNvSpPr>
            <a:spLocks noGrp="1"/>
          </p:cNvSpPr>
          <p:nvPr>
            <p:ph type="title"/>
          </p:nvPr>
        </p:nvSpPr>
        <p:spPr/>
        <p:txBody>
          <a:bodyPr/>
          <a:lstStyle/>
          <a:p>
            <a:r>
              <a:rPr lang="en-JP" dirty="0"/>
              <a:t>Outline</a:t>
            </a:r>
          </a:p>
        </p:txBody>
      </p:sp>
      <p:sp>
        <p:nvSpPr>
          <p:cNvPr id="3" name="Content Placeholder 2">
            <a:extLst>
              <a:ext uri="{FF2B5EF4-FFF2-40B4-BE49-F238E27FC236}">
                <a16:creationId xmlns:a16="http://schemas.microsoft.com/office/drawing/2014/main" id="{F517C1D1-1A08-384F-A732-43C0752BF845}"/>
              </a:ext>
            </a:extLst>
          </p:cNvPr>
          <p:cNvSpPr>
            <a:spLocks noGrp="1"/>
          </p:cNvSpPr>
          <p:nvPr>
            <p:ph idx="1"/>
          </p:nvPr>
        </p:nvSpPr>
        <p:spPr/>
        <p:txBody>
          <a:bodyPr/>
          <a:lstStyle/>
          <a:p>
            <a:pPr marL="571500" indent="-571500">
              <a:buClr>
                <a:schemeClr val="accent1"/>
              </a:buClr>
              <a:buAutoNum type="romanUcPeriod"/>
            </a:pPr>
            <a:r>
              <a:rPr lang="en-JP" dirty="0">
                <a:solidFill>
                  <a:schemeClr val="tx2">
                    <a:lumMod val="60000"/>
                    <a:lumOff val="40000"/>
                  </a:schemeClr>
                </a:solidFill>
              </a:rPr>
              <a:t>Data on economic and public outcomes and democracy </a:t>
            </a:r>
          </a:p>
          <a:p>
            <a:pPr marL="571500" indent="-571500">
              <a:buClr>
                <a:schemeClr val="accent1"/>
              </a:buClr>
              <a:buFont typeface="Arial" panose="020B0604020202020204" pitchFamily="34" charset="0"/>
              <a:buAutoNum type="romanUcPeriod"/>
            </a:pPr>
            <a:r>
              <a:rPr lang="en-JP" dirty="0">
                <a:solidFill>
                  <a:schemeClr val="tx2">
                    <a:lumMod val="60000"/>
                    <a:lumOff val="40000"/>
                  </a:schemeClr>
                </a:solidFill>
              </a:rPr>
              <a:t>OLS relationship between democracy and Covid-19 outcomes</a:t>
            </a:r>
          </a:p>
          <a:p>
            <a:pPr marL="571500" indent="-571500">
              <a:buClr>
                <a:schemeClr val="accent1"/>
              </a:buClr>
              <a:buAutoNum type="romanUcPeriod"/>
            </a:pPr>
            <a:r>
              <a:rPr lang="en-JP" dirty="0">
                <a:solidFill>
                  <a:schemeClr val="tx2">
                    <a:lumMod val="60000"/>
                    <a:lumOff val="40000"/>
                  </a:schemeClr>
                </a:solidFill>
              </a:rPr>
              <a:t>Instruments for political regimes</a:t>
            </a:r>
          </a:p>
          <a:p>
            <a:pPr marL="571500" indent="-571500">
              <a:buClr>
                <a:schemeClr val="accent1"/>
              </a:buClr>
              <a:buAutoNum type="romanUcPeriod"/>
            </a:pPr>
            <a:r>
              <a:rPr lang="en-JP" dirty="0"/>
              <a:t>Results</a:t>
            </a:r>
          </a:p>
          <a:p>
            <a:pPr marL="1028700" lvl="1" indent="-571500">
              <a:buClr>
                <a:schemeClr val="accent1"/>
              </a:buClr>
              <a:buAutoNum type="romanUcPeriod"/>
            </a:pPr>
            <a:r>
              <a:rPr lang="en-JP" dirty="0"/>
              <a:t>Democracy’s causal effect</a:t>
            </a:r>
          </a:p>
          <a:p>
            <a:pPr marL="1028700" lvl="1" indent="-571500">
              <a:buClr>
                <a:schemeClr val="accent1"/>
              </a:buClr>
              <a:buAutoNum type="romanUcPeriod"/>
            </a:pPr>
            <a:r>
              <a:rPr lang="en-JP" dirty="0">
                <a:solidFill>
                  <a:schemeClr val="tx2">
                    <a:lumMod val="60000"/>
                    <a:lumOff val="40000"/>
                  </a:schemeClr>
                </a:solidFill>
              </a:rPr>
              <a:t>Channels behind democracy’s effect</a:t>
            </a:r>
          </a:p>
          <a:p>
            <a:pPr marL="571500" indent="-571500">
              <a:buClr>
                <a:schemeClr val="accent1"/>
              </a:buClr>
              <a:buAutoNum type="romanUcPeriod"/>
            </a:pPr>
            <a:r>
              <a:rPr lang="en-JP" dirty="0">
                <a:solidFill>
                  <a:schemeClr val="tx2">
                    <a:lumMod val="60000"/>
                    <a:lumOff val="40000"/>
                  </a:schemeClr>
                </a:solidFill>
              </a:rPr>
              <a:t>Conclusion</a:t>
            </a:r>
          </a:p>
        </p:txBody>
      </p:sp>
    </p:spTree>
    <p:extLst>
      <p:ext uri="{BB962C8B-B14F-4D97-AF65-F5344CB8AC3E}">
        <p14:creationId xmlns:p14="http://schemas.microsoft.com/office/powerpoint/2010/main" val="36702541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Chart, scatter chart&#10;&#10;Description automatically generated">
            <a:extLst>
              <a:ext uri="{FF2B5EF4-FFF2-40B4-BE49-F238E27FC236}">
                <a16:creationId xmlns:a16="http://schemas.microsoft.com/office/drawing/2014/main" id="{3266C54B-F19C-E041-868B-04BD10765F25}"/>
              </a:ext>
            </a:extLst>
          </p:cNvPr>
          <p:cNvPicPr>
            <a:picLocks noChangeAspect="1"/>
          </p:cNvPicPr>
          <p:nvPr/>
        </p:nvPicPr>
        <p:blipFill>
          <a:blip r:embed="rId3"/>
          <a:stretch>
            <a:fillRect/>
          </a:stretch>
        </p:blipFill>
        <p:spPr>
          <a:xfrm>
            <a:off x="3162512" y="42942"/>
            <a:ext cx="9029488" cy="6772116"/>
          </a:xfrm>
          <a:prstGeom prst="rect">
            <a:avLst/>
          </a:prstGeom>
        </p:spPr>
      </p:pic>
      <p:sp>
        <p:nvSpPr>
          <p:cNvPr id="16" name="TextBox 15">
            <a:extLst>
              <a:ext uri="{FF2B5EF4-FFF2-40B4-BE49-F238E27FC236}">
                <a16:creationId xmlns:a16="http://schemas.microsoft.com/office/drawing/2014/main" id="{DBC3AD2F-C9DE-B24D-8429-AE20D1AA15FF}"/>
              </a:ext>
            </a:extLst>
          </p:cNvPr>
          <p:cNvSpPr txBox="1"/>
          <p:nvPr/>
        </p:nvSpPr>
        <p:spPr>
          <a:xfrm>
            <a:off x="375920" y="805107"/>
            <a:ext cx="2987040" cy="1077218"/>
          </a:xfrm>
          <a:prstGeom prst="rect">
            <a:avLst/>
          </a:prstGeom>
          <a:noFill/>
        </p:spPr>
        <p:txBody>
          <a:bodyPr wrap="square" rtlCol="0">
            <a:spAutoFit/>
          </a:bodyPr>
          <a:lstStyle/>
          <a:p>
            <a:pPr algn="ctr"/>
            <a:r>
              <a:rPr lang="en-JP" sz="3200" dirty="0">
                <a:solidFill>
                  <a:schemeClr val="accent1"/>
                </a:solidFill>
              </a:rPr>
              <a:t>Lower European settler mortality</a:t>
            </a:r>
          </a:p>
        </p:txBody>
      </p:sp>
      <p:sp>
        <p:nvSpPr>
          <p:cNvPr id="17" name="TextBox 16">
            <a:extLst>
              <a:ext uri="{FF2B5EF4-FFF2-40B4-BE49-F238E27FC236}">
                <a16:creationId xmlns:a16="http://schemas.microsoft.com/office/drawing/2014/main" id="{CAE78E79-B209-E246-832D-003FE104512A}"/>
              </a:ext>
            </a:extLst>
          </p:cNvPr>
          <p:cNvSpPr txBox="1"/>
          <p:nvPr/>
        </p:nvSpPr>
        <p:spPr>
          <a:xfrm>
            <a:off x="0" y="4571857"/>
            <a:ext cx="3759200" cy="1077218"/>
          </a:xfrm>
          <a:prstGeom prst="rect">
            <a:avLst/>
          </a:prstGeom>
          <a:noFill/>
        </p:spPr>
        <p:txBody>
          <a:bodyPr wrap="square" rtlCol="0">
            <a:spAutoFit/>
          </a:bodyPr>
          <a:lstStyle/>
          <a:p>
            <a:pPr algn="ctr"/>
            <a:r>
              <a:rPr lang="en-JP" sz="3200" dirty="0">
                <a:solidFill>
                  <a:srgbClr val="C00000"/>
                </a:solidFill>
              </a:rPr>
              <a:t>Lower GDP growth  in 2020</a:t>
            </a:r>
          </a:p>
        </p:txBody>
      </p:sp>
      <p:sp>
        <p:nvSpPr>
          <p:cNvPr id="19" name="TextBox 18">
            <a:extLst>
              <a:ext uri="{FF2B5EF4-FFF2-40B4-BE49-F238E27FC236}">
                <a16:creationId xmlns:a16="http://schemas.microsoft.com/office/drawing/2014/main" id="{768DDF33-1E9E-984D-9A89-06A71E5C0390}"/>
              </a:ext>
            </a:extLst>
          </p:cNvPr>
          <p:cNvSpPr txBox="1"/>
          <p:nvPr/>
        </p:nvSpPr>
        <p:spPr>
          <a:xfrm>
            <a:off x="0" y="2688482"/>
            <a:ext cx="3759200" cy="1077218"/>
          </a:xfrm>
          <a:prstGeom prst="rect">
            <a:avLst/>
          </a:prstGeom>
          <a:noFill/>
        </p:spPr>
        <p:txBody>
          <a:bodyPr wrap="square" rtlCol="0">
            <a:spAutoFit/>
          </a:bodyPr>
          <a:lstStyle/>
          <a:p>
            <a:pPr algn="ctr"/>
            <a:r>
              <a:rPr lang="en-JP" sz="3200" dirty="0"/>
              <a:t>More democractic political institutions</a:t>
            </a:r>
          </a:p>
        </p:txBody>
      </p:sp>
      <p:sp>
        <p:nvSpPr>
          <p:cNvPr id="20" name="Down Arrow 19">
            <a:extLst>
              <a:ext uri="{FF2B5EF4-FFF2-40B4-BE49-F238E27FC236}">
                <a16:creationId xmlns:a16="http://schemas.microsoft.com/office/drawing/2014/main" id="{FD657747-18AD-104E-8AE0-3BBC86BAB867}"/>
              </a:ext>
            </a:extLst>
          </p:cNvPr>
          <p:cNvSpPr/>
          <p:nvPr/>
        </p:nvSpPr>
        <p:spPr>
          <a:xfrm>
            <a:off x="1574800" y="1986961"/>
            <a:ext cx="589280" cy="62992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21" name="Down Arrow 20">
            <a:extLst>
              <a:ext uri="{FF2B5EF4-FFF2-40B4-BE49-F238E27FC236}">
                <a16:creationId xmlns:a16="http://schemas.microsoft.com/office/drawing/2014/main" id="{6BDD1F05-046F-7F4F-8075-28D5CAD0F020}"/>
              </a:ext>
            </a:extLst>
          </p:cNvPr>
          <p:cNvSpPr/>
          <p:nvPr/>
        </p:nvSpPr>
        <p:spPr>
          <a:xfrm>
            <a:off x="1574800" y="3854099"/>
            <a:ext cx="589280" cy="62992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Tree>
    <p:extLst>
      <p:ext uri="{BB962C8B-B14F-4D97-AF65-F5344CB8AC3E}">
        <p14:creationId xmlns:p14="http://schemas.microsoft.com/office/powerpoint/2010/main" val="202033005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hart, scatter chart&#10;&#10;Description automatically generated">
            <a:extLst>
              <a:ext uri="{FF2B5EF4-FFF2-40B4-BE49-F238E27FC236}">
                <a16:creationId xmlns:a16="http://schemas.microsoft.com/office/drawing/2014/main" id="{251776F5-4795-FB47-BEB8-82415D5D815A}"/>
              </a:ext>
            </a:extLst>
          </p:cNvPr>
          <p:cNvPicPr>
            <a:picLocks noChangeAspect="1"/>
          </p:cNvPicPr>
          <p:nvPr/>
        </p:nvPicPr>
        <p:blipFill>
          <a:blip r:embed="rId3"/>
          <a:stretch>
            <a:fillRect/>
          </a:stretch>
        </p:blipFill>
        <p:spPr>
          <a:xfrm>
            <a:off x="3137209" y="66906"/>
            <a:ext cx="9054791" cy="6791094"/>
          </a:xfrm>
          <a:prstGeom prst="rect">
            <a:avLst/>
          </a:prstGeom>
        </p:spPr>
      </p:pic>
      <p:sp>
        <p:nvSpPr>
          <p:cNvPr id="7" name="TextBox 6">
            <a:extLst>
              <a:ext uri="{FF2B5EF4-FFF2-40B4-BE49-F238E27FC236}">
                <a16:creationId xmlns:a16="http://schemas.microsoft.com/office/drawing/2014/main" id="{E0F4C924-A7E0-5C42-8EE1-28FBC8B7B653}"/>
              </a:ext>
            </a:extLst>
          </p:cNvPr>
          <p:cNvSpPr txBox="1"/>
          <p:nvPr/>
        </p:nvSpPr>
        <p:spPr>
          <a:xfrm>
            <a:off x="375920" y="805107"/>
            <a:ext cx="2987040" cy="1077218"/>
          </a:xfrm>
          <a:prstGeom prst="rect">
            <a:avLst/>
          </a:prstGeom>
          <a:noFill/>
        </p:spPr>
        <p:txBody>
          <a:bodyPr wrap="square" rtlCol="0">
            <a:spAutoFit/>
          </a:bodyPr>
          <a:lstStyle/>
          <a:p>
            <a:pPr algn="ctr"/>
            <a:r>
              <a:rPr lang="en-JP" sz="3200" dirty="0">
                <a:solidFill>
                  <a:schemeClr val="accent1"/>
                </a:solidFill>
              </a:rPr>
              <a:t>Lower European settler mortality</a:t>
            </a:r>
          </a:p>
        </p:txBody>
      </p:sp>
      <p:sp>
        <p:nvSpPr>
          <p:cNvPr id="8" name="TextBox 7">
            <a:extLst>
              <a:ext uri="{FF2B5EF4-FFF2-40B4-BE49-F238E27FC236}">
                <a16:creationId xmlns:a16="http://schemas.microsoft.com/office/drawing/2014/main" id="{16F88850-D860-E147-AA8D-C9FB49DD4A3A}"/>
              </a:ext>
            </a:extLst>
          </p:cNvPr>
          <p:cNvSpPr txBox="1"/>
          <p:nvPr/>
        </p:nvSpPr>
        <p:spPr>
          <a:xfrm>
            <a:off x="0" y="4571857"/>
            <a:ext cx="3759200" cy="1077218"/>
          </a:xfrm>
          <a:prstGeom prst="rect">
            <a:avLst/>
          </a:prstGeom>
          <a:noFill/>
        </p:spPr>
        <p:txBody>
          <a:bodyPr wrap="square" rtlCol="0">
            <a:spAutoFit/>
          </a:bodyPr>
          <a:lstStyle/>
          <a:p>
            <a:pPr algn="ctr"/>
            <a:r>
              <a:rPr lang="en-JP" sz="3200" dirty="0">
                <a:solidFill>
                  <a:srgbClr val="C00000"/>
                </a:solidFill>
              </a:rPr>
              <a:t>More Deaths</a:t>
            </a:r>
          </a:p>
          <a:p>
            <a:pPr algn="ctr"/>
            <a:r>
              <a:rPr lang="en-JP" sz="3200" dirty="0">
                <a:solidFill>
                  <a:srgbClr val="C00000"/>
                </a:solidFill>
              </a:rPr>
              <a:t>from Covid-19</a:t>
            </a:r>
          </a:p>
        </p:txBody>
      </p:sp>
      <p:sp>
        <p:nvSpPr>
          <p:cNvPr id="9" name="TextBox 8">
            <a:extLst>
              <a:ext uri="{FF2B5EF4-FFF2-40B4-BE49-F238E27FC236}">
                <a16:creationId xmlns:a16="http://schemas.microsoft.com/office/drawing/2014/main" id="{BFD98A4F-B8A5-034C-A182-3597476FFB4D}"/>
              </a:ext>
            </a:extLst>
          </p:cNvPr>
          <p:cNvSpPr txBox="1"/>
          <p:nvPr/>
        </p:nvSpPr>
        <p:spPr>
          <a:xfrm>
            <a:off x="0" y="2688482"/>
            <a:ext cx="3759200" cy="1077218"/>
          </a:xfrm>
          <a:prstGeom prst="rect">
            <a:avLst/>
          </a:prstGeom>
          <a:noFill/>
        </p:spPr>
        <p:txBody>
          <a:bodyPr wrap="square" rtlCol="0">
            <a:spAutoFit/>
          </a:bodyPr>
          <a:lstStyle/>
          <a:p>
            <a:pPr algn="ctr"/>
            <a:r>
              <a:rPr lang="en-JP" sz="3200" dirty="0"/>
              <a:t>More democractic political institutions</a:t>
            </a:r>
          </a:p>
        </p:txBody>
      </p:sp>
      <p:sp>
        <p:nvSpPr>
          <p:cNvPr id="10" name="Down Arrow 9">
            <a:extLst>
              <a:ext uri="{FF2B5EF4-FFF2-40B4-BE49-F238E27FC236}">
                <a16:creationId xmlns:a16="http://schemas.microsoft.com/office/drawing/2014/main" id="{10313242-C9B7-7041-AE0F-1ADF4F0DE94F}"/>
              </a:ext>
            </a:extLst>
          </p:cNvPr>
          <p:cNvSpPr/>
          <p:nvPr/>
        </p:nvSpPr>
        <p:spPr>
          <a:xfrm>
            <a:off x="1574800" y="1986961"/>
            <a:ext cx="589280" cy="62992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1" name="Down Arrow 10">
            <a:extLst>
              <a:ext uri="{FF2B5EF4-FFF2-40B4-BE49-F238E27FC236}">
                <a16:creationId xmlns:a16="http://schemas.microsoft.com/office/drawing/2014/main" id="{DFEC37B8-34FB-C04A-91B6-781C2AAF3669}"/>
              </a:ext>
            </a:extLst>
          </p:cNvPr>
          <p:cNvSpPr/>
          <p:nvPr/>
        </p:nvSpPr>
        <p:spPr>
          <a:xfrm>
            <a:off x="1574800" y="3854099"/>
            <a:ext cx="589280" cy="62992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Tree>
    <p:extLst>
      <p:ext uri="{BB962C8B-B14F-4D97-AF65-F5344CB8AC3E}">
        <p14:creationId xmlns:p14="http://schemas.microsoft.com/office/powerpoint/2010/main" val="174182999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Chart, line chart, box and whisker chart&#10;&#10;Description automatically generated">
            <a:extLst>
              <a:ext uri="{FF2B5EF4-FFF2-40B4-BE49-F238E27FC236}">
                <a16:creationId xmlns:a16="http://schemas.microsoft.com/office/drawing/2014/main" id="{6842362C-772F-B745-8CF0-D94C6D5C67C4}"/>
              </a:ext>
            </a:extLst>
          </p:cNvPr>
          <p:cNvPicPr>
            <a:picLocks noChangeAspect="1"/>
          </p:cNvPicPr>
          <p:nvPr/>
        </p:nvPicPr>
        <p:blipFill>
          <a:blip r:embed="rId3"/>
          <a:stretch>
            <a:fillRect/>
          </a:stretch>
        </p:blipFill>
        <p:spPr>
          <a:xfrm>
            <a:off x="0" y="0"/>
            <a:ext cx="9426805" cy="6858000"/>
          </a:xfrm>
          <a:prstGeom prst="rect">
            <a:avLst/>
          </a:prstGeom>
        </p:spPr>
      </p:pic>
    </p:spTree>
    <p:extLst>
      <p:ext uri="{BB962C8B-B14F-4D97-AF65-F5344CB8AC3E}">
        <p14:creationId xmlns:p14="http://schemas.microsoft.com/office/powerpoint/2010/main" val="10374756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DE0994B-7F68-6A4C-8A69-0A386FFE99D0}"/>
              </a:ext>
            </a:extLst>
          </p:cNvPr>
          <p:cNvPicPr>
            <a:picLocks noChangeAspect="1"/>
          </p:cNvPicPr>
          <p:nvPr/>
        </p:nvPicPr>
        <p:blipFill>
          <a:blip r:embed="rId3"/>
          <a:stretch>
            <a:fillRect/>
          </a:stretch>
        </p:blipFill>
        <p:spPr>
          <a:xfrm>
            <a:off x="1524000" y="0"/>
            <a:ext cx="9144000" cy="6858000"/>
          </a:xfrm>
          <a:prstGeom prst="rect">
            <a:avLst/>
          </a:prstGeom>
        </p:spPr>
      </p:pic>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1799E9B5-04D4-7746-8380-DE42D380F8C7}"/>
                  </a:ext>
                </a:extLst>
              </p:cNvPr>
              <p:cNvSpPr/>
              <p:nvPr/>
            </p:nvSpPr>
            <p:spPr>
              <a:xfrm>
                <a:off x="5825065" y="225678"/>
                <a:ext cx="4605364" cy="954107"/>
              </a:xfrm>
              <a:prstGeom prst="rect">
                <a:avLst/>
              </a:prstGeom>
            </p:spPr>
            <p:txBody>
              <a:bodyPr wrap="square">
                <a:spAutoFit/>
              </a:bodyPr>
              <a:lstStyle/>
              <a:p>
                <a:pPr algn="ctr"/>
                <a:r>
                  <a:rPr lang="en-JP" sz="2800" dirty="0">
                    <a:solidFill>
                      <a:srgbClr val="C00000"/>
                    </a:solidFill>
                  </a:rPr>
                  <a:t>1 s.d. </a:t>
                </a:r>
                <a14:m>
                  <m:oMath xmlns:m="http://schemas.openxmlformats.org/officeDocument/2006/math">
                    <m:r>
                      <a:rPr lang="en-JP" sz="2800" i="1">
                        <a:solidFill>
                          <a:srgbClr val="C00000"/>
                        </a:solidFill>
                        <a:latin typeface="Cambria Math" panose="02040503050406030204" pitchFamily="18" charset="0"/>
                        <a:ea typeface="Cambria Math" panose="02040503050406030204" pitchFamily="18" charset="0"/>
                      </a:rPr>
                      <m:t>↑</m:t>
                    </m:r>
                  </m:oMath>
                </a14:m>
                <a:r>
                  <a:rPr lang="en-JP" sz="2800" dirty="0">
                    <a:solidFill>
                      <a:srgbClr val="C00000"/>
                    </a:solidFill>
                  </a:rPr>
                  <a:t> </a:t>
                </a:r>
                <a:r>
                  <a:rPr lang="en-JP" sz="2800">
                    <a:solidFill>
                      <a:srgbClr val="C00000"/>
                    </a:solidFill>
                  </a:rPr>
                  <a:t>in democracy:</a:t>
                </a:r>
                <a:endParaRPr lang="en-JP" sz="2800" dirty="0">
                  <a:solidFill>
                    <a:srgbClr val="C00000"/>
                  </a:solidFill>
                </a:endParaRPr>
              </a:p>
              <a:p>
                <a:pPr algn="ctr"/>
                <a:r>
                  <a:rPr lang="en-JP" sz="2800" b="1">
                    <a:solidFill>
                      <a:srgbClr val="C00000"/>
                    </a:solidFill>
                  </a:rPr>
                  <a:t>2 </a:t>
                </a:r>
                <a:r>
                  <a:rPr lang="en-JP" sz="2800" b="1" dirty="0">
                    <a:solidFill>
                      <a:srgbClr val="C00000"/>
                    </a:solidFill>
                  </a:rPr>
                  <a:t>percentage-point </a:t>
                </a:r>
                <a14:m>
                  <m:oMath xmlns:m="http://schemas.openxmlformats.org/officeDocument/2006/math">
                    <m:r>
                      <a:rPr lang="en-JP" sz="2800" b="1" i="1">
                        <a:solidFill>
                          <a:srgbClr val="C00000"/>
                        </a:solidFill>
                        <a:latin typeface="Cambria Math" panose="02040503050406030204" pitchFamily="18" charset="0"/>
                        <a:ea typeface="Cambria Math" panose="02040503050406030204" pitchFamily="18" charset="0"/>
                      </a:rPr>
                      <m:t>↓</m:t>
                    </m:r>
                  </m:oMath>
                </a14:m>
                <a:r>
                  <a:rPr lang="en-JP" sz="2800" b="1" dirty="0">
                    <a:solidFill>
                      <a:srgbClr val="C00000"/>
                    </a:solidFill>
                  </a:rPr>
                  <a:t> in GDP </a:t>
                </a:r>
                <a:endParaRPr lang="en-JP" sz="2800" dirty="0">
                  <a:solidFill>
                    <a:srgbClr val="C00000"/>
                  </a:solidFill>
                </a:endParaRPr>
              </a:p>
            </p:txBody>
          </p:sp>
        </mc:Choice>
        <mc:Fallback xmlns="">
          <p:sp>
            <p:nvSpPr>
              <p:cNvPr id="5" name="Rectangle 4">
                <a:extLst>
                  <a:ext uri="{FF2B5EF4-FFF2-40B4-BE49-F238E27FC236}">
                    <a16:creationId xmlns:a16="http://schemas.microsoft.com/office/drawing/2014/main" id="{1799E9B5-04D4-7746-8380-DE42D380F8C7}"/>
                  </a:ext>
                </a:extLst>
              </p:cNvPr>
              <p:cNvSpPr>
                <a:spLocks noRot="1" noChangeAspect="1" noMove="1" noResize="1" noEditPoints="1" noAdjustHandles="1" noChangeArrowheads="1" noChangeShapeType="1" noTextEdit="1"/>
              </p:cNvSpPr>
              <p:nvPr/>
            </p:nvSpPr>
            <p:spPr>
              <a:xfrm>
                <a:off x="5825065" y="225678"/>
                <a:ext cx="4605364" cy="954107"/>
              </a:xfrm>
              <a:prstGeom prst="rect">
                <a:avLst/>
              </a:prstGeom>
              <a:blipFill>
                <a:blip r:embed="rId4"/>
                <a:stretch>
                  <a:fillRect t="-6494" r="-1374" b="-15584"/>
                </a:stretch>
              </a:blipFill>
            </p:spPr>
            <p:txBody>
              <a:bodyPr/>
              <a:lstStyle/>
              <a:p>
                <a:r>
                  <a:rPr lang="en-US">
                    <a:noFill/>
                  </a:rPr>
                  <a:t> </a:t>
                </a:r>
              </a:p>
            </p:txBody>
          </p:sp>
        </mc:Fallback>
      </mc:AlternateContent>
    </p:spTree>
    <p:extLst>
      <p:ext uri="{BB962C8B-B14F-4D97-AF65-F5344CB8AC3E}">
        <p14:creationId xmlns:p14="http://schemas.microsoft.com/office/powerpoint/2010/main" val="177504575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Chart, line chart, box and whisker chart&#10;&#10;Description automatically generated">
            <a:extLst>
              <a:ext uri="{FF2B5EF4-FFF2-40B4-BE49-F238E27FC236}">
                <a16:creationId xmlns:a16="http://schemas.microsoft.com/office/drawing/2014/main" id="{6842362C-772F-B745-8CF0-D94C6D5C67C4}"/>
              </a:ext>
            </a:extLst>
          </p:cNvPr>
          <p:cNvPicPr>
            <a:picLocks noChangeAspect="1"/>
          </p:cNvPicPr>
          <p:nvPr/>
        </p:nvPicPr>
        <p:blipFill>
          <a:blip r:embed="rId3"/>
          <a:stretch>
            <a:fillRect/>
          </a:stretch>
        </p:blipFill>
        <p:spPr>
          <a:xfrm>
            <a:off x="0" y="0"/>
            <a:ext cx="9426805" cy="6858000"/>
          </a:xfrm>
          <a:prstGeom prst="rect">
            <a:avLst/>
          </a:prstGeom>
        </p:spPr>
      </p:pic>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B7B9F7D6-1D8B-8941-8831-C0218DA9E1F5}"/>
                  </a:ext>
                </a:extLst>
              </p:cNvPr>
              <p:cNvSpPr/>
              <p:nvPr/>
            </p:nvSpPr>
            <p:spPr>
              <a:xfrm>
                <a:off x="6834629" y="2951946"/>
                <a:ext cx="5932602" cy="954107"/>
              </a:xfrm>
              <a:prstGeom prst="rect">
                <a:avLst/>
              </a:prstGeom>
            </p:spPr>
            <p:txBody>
              <a:bodyPr wrap="square">
                <a:spAutoFit/>
              </a:bodyPr>
              <a:lstStyle/>
              <a:p>
                <a:pPr algn="ctr"/>
                <a:r>
                  <a:rPr lang="en-JP" sz="2800" dirty="0">
                    <a:solidFill>
                      <a:srgbClr val="C00000"/>
                    </a:solidFill>
                  </a:rPr>
                  <a:t>1 s.d. </a:t>
                </a:r>
                <a14:m>
                  <m:oMath xmlns:m="http://schemas.openxmlformats.org/officeDocument/2006/math">
                    <m:r>
                      <a:rPr lang="en-JP" sz="2800" i="1">
                        <a:solidFill>
                          <a:srgbClr val="C00000"/>
                        </a:solidFill>
                        <a:latin typeface="Cambria Math" panose="02040503050406030204" pitchFamily="18" charset="0"/>
                        <a:ea typeface="Cambria Math" panose="02040503050406030204" pitchFamily="18" charset="0"/>
                      </a:rPr>
                      <m:t>↑</m:t>
                    </m:r>
                  </m:oMath>
                </a14:m>
                <a:r>
                  <a:rPr lang="en-JP" sz="2800" dirty="0">
                    <a:solidFill>
                      <a:srgbClr val="C00000"/>
                    </a:solidFill>
                  </a:rPr>
                  <a:t> in democracy index:</a:t>
                </a:r>
              </a:p>
              <a:p>
                <a:pPr algn="ctr"/>
                <a:r>
                  <a:rPr lang="en-JP" sz="2800" dirty="0">
                    <a:solidFill>
                      <a:srgbClr val="C00000"/>
                    </a:solidFill>
                  </a:rPr>
                  <a:t>~</a:t>
                </a:r>
                <a:r>
                  <a:rPr lang="en-JP" sz="2800" b="1" dirty="0">
                    <a:solidFill>
                      <a:srgbClr val="C00000"/>
                    </a:solidFill>
                  </a:rPr>
                  <a:t>3 percentage-point </a:t>
                </a:r>
                <a14:m>
                  <m:oMath xmlns:m="http://schemas.openxmlformats.org/officeDocument/2006/math">
                    <m:r>
                      <a:rPr lang="en-JP" sz="2800" b="1" i="1">
                        <a:solidFill>
                          <a:srgbClr val="C00000"/>
                        </a:solidFill>
                        <a:latin typeface="Cambria Math" panose="02040503050406030204" pitchFamily="18" charset="0"/>
                        <a:ea typeface="Cambria Math" panose="02040503050406030204" pitchFamily="18" charset="0"/>
                      </a:rPr>
                      <m:t>↓</m:t>
                    </m:r>
                  </m:oMath>
                </a14:m>
                <a:r>
                  <a:rPr lang="en-JP" sz="2800" b="1" dirty="0">
                    <a:solidFill>
                      <a:srgbClr val="C00000"/>
                    </a:solidFill>
                  </a:rPr>
                  <a:t> in GDP </a:t>
                </a:r>
                <a:endParaRPr lang="en-JP" sz="2800" dirty="0">
                  <a:solidFill>
                    <a:srgbClr val="C00000"/>
                  </a:solidFill>
                </a:endParaRPr>
              </a:p>
            </p:txBody>
          </p:sp>
        </mc:Choice>
        <mc:Fallback xmlns="">
          <p:sp>
            <p:nvSpPr>
              <p:cNvPr id="7" name="Rectangle 6">
                <a:extLst>
                  <a:ext uri="{FF2B5EF4-FFF2-40B4-BE49-F238E27FC236}">
                    <a16:creationId xmlns:a16="http://schemas.microsoft.com/office/drawing/2014/main" id="{B7B9F7D6-1D8B-8941-8831-C0218DA9E1F5}"/>
                  </a:ext>
                </a:extLst>
              </p:cNvPr>
              <p:cNvSpPr>
                <a:spLocks noRot="1" noChangeAspect="1" noMove="1" noResize="1" noEditPoints="1" noAdjustHandles="1" noChangeArrowheads="1" noChangeShapeType="1" noTextEdit="1"/>
              </p:cNvSpPr>
              <p:nvPr/>
            </p:nvSpPr>
            <p:spPr>
              <a:xfrm>
                <a:off x="6834629" y="2951946"/>
                <a:ext cx="5932602" cy="954107"/>
              </a:xfrm>
              <a:prstGeom prst="rect">
                <a:avLst/>
              </a:prstGeom>
              <a:blipFill>
                <a:blip r:embed="rId4"/>
                <a:stretch>
                  <a:fillRect t="-6579" b="-17105"/>
                </a:stretch>
              </a:blipFill>
            </p:spPr>
            <p:txBody>
              <a:bodyPr/>
              <a:lstStyle/>
              <a:p>
                <a:r>
                  <a:rPr lang="en-JP">
                    <a:noFill/>
                  </a:rPr>
                  <a:t> </a:t>
                </a:r>
              </a:p>
            </p:txBody>
          </p:sp>
        </mc:Fallback>
      </mc:AlternateContent>
    </p:spTree>
    <p:extLst>
      <p:ext uri="{BB962C8B-B14F-4D97-AF65-F5344CB8AC3E}">
        <p14:creationId xmlns:p14="http://schemas.microsoft.com/office/powerpoint/2010/main" val="340268841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box and whisker chart&#10;&#10;Description automatically generated">
            <a:extLst>
              <a:ext uri="{FF2B5EF4-FFF2-40B4-BE49-F238E27FC236}">
                <a16:creationId xmlns:a16="http://schemas.microsoft.com/office/drawing/2014/main" id="{F94A73AE-66B7-0A48-B6D0-99AD07E7197B}"/>
              </a:ext>
            </a:extLst>
          </p:cNvPr>
          <p:cNvPicPr>
            <a:picLocks noChangeAspect="1"/>
          </p:cNvPicPr>
          <p:nvPr/>
        </p:nvPicPr>
        <p:blipFill rotWithShape="1">
          <a:blip r:embed="rId3"/>
          <a:srcRect l="813" t="569" r="2020"/>
          <a:stretch/>
        </p:blipFill>
        <p:spPr>
          <a:xfrm>
            <a:off x="-179294" y="0"/>
            <a:ext cx="9224683" cy="6858000"/>
          </a:xfrm>
          <a:prstGeom prst="rect">
            <a:avLst/>
          </a:prstGeom>
        </p:spPr>
      </p:pic>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B519F823-173B-C44F-927D-44DCD0C565BD}"/>
                  </a:ext>
                </a:extLst>
              </p:cNvPr>
              <p:cNvSpPr/>
              <p:nvPr/>
            </p:nvSpPr>
            <p:spPr>
              <a:xfrm>
                <a:off x="6642102" y="2736502"/>
                <a:ext cx="6814666" cy="1384995"/>
              </a:xfrm>
              <a:prstGeom prst="rect">
                <a:avLst/>
              </a:prstGeom>
            </p:spPr>
            <p:txBody>
              <a:bodyPr wrap="square">
                <a:spAutoFit/>
              </a:bodyPr>
              <a:lstStyle/>
              <a:p>
                <a:pPr algn="ctr"/>
                <a:r>
                  <a:rPr lang="en-JP" sz="2800" dirty="0">
                    <a:solidFill>
                      <a:srgbClr val="C00000"/>
                    </a:solidFill>
                  </a:rPr>
                  <a:t>1 s.d. </a:t>
                </a:r>
                <a14:m>
                  <m:oMath xmlns:m="http://schemas.openxmlformats.org/officeDocument/2006/math">
                    <m:r>
                      <a:rPr lang="en-JP" sz="2800" i="1">
                        <a:solidFill>
                          <a:srgbClr val="C00000"/>
                        </a:solidFill>
                        <a:latin typeface="Cambria Math" panose="02040503050406030204" pitchFamily="18" charset="0"/>
                        <a:ea typeface="Cambria Math" panose="02040503050406030204" pitchFamily="18" charset="0"/>
                      </a:rPr>
                      <m:t>↑</m:t>
                    </m:r>
                  </m:oMath>
                </a14:m>
                <a:r>
                  <a:rPr lang="en-JP" sz="2800" dirty="0">
                    <a:solidFill>
                      <a:srgbClr val="C00000"/>
                    </a:solidFill>
                  </a:rPr>
                  <a:t> in democracy index:</a:t>
                </a:r>
              </a:p>
              <a:p>
                <a:pPr algn="ctr"/>
                <a:r>
                  <a:rPr lang="en-JP" sz="2800" b="1" dirty="0">
                    <a:solidFill>
                      <a:srgbClr val="C00000"/>
                    </a:solidFill>
                  </a:rPr>
                  <a:t>~400 </a:t>
                </a:r>
                <a14:m>
                  <m:oMath xmlns:m="http://schemas.openxmlformats.org/officeDocument/2006/math">
                    <m:r>
                      <a:rPr lang="en-JP" sz="2800" b="1" i="1">
                        <a:solidFill>
                          <a:srgbClr val="C00000"/>
                        </a:solidFill>
                        <a:latin typeface="Cambria Math" panose="02040503050406030204" pitchFamily="18" charset="0"/>
                        <a:ea typeface="Cambria Math" panose="02040503050406030204" pitchFamily="18" charset="0"/>
                      </a:rPr>
                      <m:t>↑</m:t>
                    </m:r>
                  </m:oMath>
                </a14:m>
                <a:r>
                  <a:rPr lang="en-JP" sz="2800" b="1" dirty="0">
                    <a:solidFill>
                      <a:srgbClr val="C00000"/>
                    </a:solidFill>
                  </a:rPr>
                  <a:t> Covid-19 related </a:t>
                </a:r>
              </a:p>
              <a:p>
                <a:pPr algn="ctr"/>
                <a:r>
                  <a:rPr lang="en-JP" sz="2800" b="1" dirty="0">
                    <a:solidFill>
                      <a:srgbClr val="C00000"/>
                    </a:solidFill>
                  </a:rPr>
                  <a:t>deaths per million</a:t>
                </a:r>
                <a:endParaRPr lang="en-JP" sz="2800" dirty="0">
                  <a:solidFill>
                    <a:schemeClr val="accent6"/>
                  </a:solidFill>
                </a:endParaRPr>
              </a:p>
            </p:txBody>
          </p:sp>
        </mc:Choice>
        <mc:Fallback xmlns="">
          <p:sp>
            <p:nvSpPr>
              <p:cNvPr id="4" name="Rectangle 3">
                <a:extLst>
                  <a:ext uri="{FF2B5EF4-FFF2-40B4-BE49-F238E27FC236}">
                    <a16:creationId xmlns:a16="http://schemas.microsoft.com/office/drawing/2014/main" id="{B519F823-173B-C44F-927D-44DCD0C565BD}"/>
                  </a:ext>
                </a:extLst>
              </p:cNvPr>
              <p:cNvSpPr>
                <a:spLocks noRot="1" noChangeAspect="1" noMove="1" noResize="1" noEditPoints="1" noAdjustHandles="1" noChangeArrowheads="1" noChangeShapeType="1" noTextEdit="1"/>
              </p:cNvSpPr>
              <p:nvPr/>
            </p:nvSpPr>
            <p:spPr>
              <a:xfrm>
                <a:off x="6642102" y="2736502"/>
                <a:ext cx="6814666" cy="1384995"/>
              </a:xfrm>
              <a:prstGeom prst="rect">
                <a:avLst/>
              </a:prstGeom>
              <a:blipFill>
                <a:blip r:embed="rId4"/>
                <a:stretch>
                  <a:fillRect t="-4545" b="-10909"/>
                </a:stretch>
              </a:blipFill>
            </p:spPr>
            <p:txBody>
              <a:bodyPr/>
              <a:lstStyle/>
              <a:p>
                <a:r>
                  <a:rPr lang="en-JP">
                    <a:noFill/>
                  </a:rPr>
                  <a:t> </a:t>
                </a:r>
              </a:p>
            </p:txBody>
          </p:sp>
        </mc:Fallback>
      </mc:AlternateContent>
    </p:spTree>
    <p:extLst>
      <p:ext uri="{BB962C8B-B14F-4D97-AF65-F5344CB8AC3E}">
        <p14:creationId xmlns:p14="http://schemas.microsoft.com/office/powerpoint/2010/main" val="4828298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F4EFB-D134-2E4C-B554-B2987489FE56}"/>
              </a:ext>
            </a:extLst>
          </p:cNvPr>
          <p:cNvSpPr>
            <a:spLocks noGrp="1"/>
          </p:cNvSpPr>
          <p:nvPr>
            <p:ph type="title"/>
          </p:nvPr>
        </p:nvSpPr>
        <p:spPr/>
        <p:txBody>
          <a:bodyPr/>
          <a:lstStyle/>
          <a:p>
            <a:r>
              <a:rPr lang="en-JP" dirty="0"/>
              <a:t>Robustness</a:t>
            </a:r>
          </a:p>
        </p:txBody>
      </p:sp>
      <p:sp>
        <p:nvSpPr>
          <p:cNvPr id="3" name="Content Placeholder 2">
            <a:extLst>
              <a:ext uri="{FF2B5EF4-FFF2-40B4-BE49-F238E27FC236}">
                <a16:creationId xmlns:a16="http://schemas.microsoft.com/office/drawing/2014/main" id="{6C2B3DA3-4E56-F946-BB33-F30AD76B2EEA}"/>
              </a:ext>
            </a:extLst>
          </p:cNvPr>
          <p:cNvSpPr>
            <a:spLocks noGrp="1"/>
          </p:cNvSpPr>
          <p:nvPr>
            <p:ph idx="1"/>
          </p:nvPr>
        </p:nvSpPr>
        <p:spPr>
          <a:xfrm>
            <a:off x="838200" y="1690688"/>
            <a:ext cx="10515600" cy="4486275"/>
          </a:xfrm>
        </p:spPr>
        <p:txBody>
          <a:bodyPr/>
          <a:lstStyle/>
          <a:p>
            <a:r>
              <a:rPr lang="en-JP" dirty="0">
                <a:solidFill>
                  <a:schemeClr val="accent1"/>
                </a:solidFill>
              </a:rPr>
              <a:t>Add controls</a:t>
            </a:r>
          </a:p>
          <a:p>
            <a:pPr lvl="1">
              <a:buClr>
                <a:schemeClr val="accent1"/>
              </a:buClr>
            </a:pPr>
            <a:r>
              <a:rPr lang="en-JP" dirty="0"/>
              <a:t>climate (absolute latitude, mean temperature, mean precipitation)</a:t>
            </a:r>
          </a:p>
          <a:p>
            <a:pPr lvl="1">
              <a:buClr>
                <a:schemeClr val="accent1"/>
              </a:buClr>
            </a:pPr>
            <a:r>
              <a:rPr lang="en-JP" dirty="0"/>
              <a:t>population density</a:t>
            </a:r>
          </a:p>
          <a:p>
            <a:pPr lvl="1">
              <a:buClr>
                <a:schemeClr val="accent1"/>
              </a:buClr>
            </a:pPr>
            <a:r>
              <a:rPr lang="en-JP" dirty="0"/>
              <a:t>population ageing</a:t>
            </a:r>
          </a:p>
          <a:p>
            <a:pPr lvl="1">
              <a:buClr>
                <a:schemeClr val="accent1"/>
              </a:buClr>
            </a:pPr>
            <a:r>
              <a:rPr lang="en-JP" dirty="0"/>
              <a:t>diabetes prevalence</a:t>
            </a:r>
          </a:p>
          <a:p>
            <a:pPr lvl="1">
              <a:buClr>
                <a:schemeClr val="accent1"/>
              </a:buClr>
            </a:pPr>
            <a:r>
              <a:rPr lang="en-JP" dirty="0"/>
              <a:t>service sector share</a:t>
            </a:r>
          </a:p>
          <a:p>
            <a:r>
              <a:rPr lang="en-JP" dirty="0">
                <a:solidFill>
                  <a:schemeClr val="accent1"/>
                </a:solidFill>
              </a:rPr>
              <a:t>Use alternative democracy indices</a:t>
            </a:r>
          </a:p>
          <a:p>
            <a:r>
              <a:rPr lang="en-JP" dirty="0">
                <a:solidFill>
                  <a:schemeClr val="accent1"/>
                </a:solidFill>
              </a:rPr>
              <a:t>Use alternative weightings</a:t>
            </a:r>
          </a:p>
          <a:p>
            <a:r>
              <a:rPr lang="en-JP" dirty="0">
                <a:solidFill>
                  <a:schemeClr val="accent1"/>
                </a:solidFill>
              </a:rPr>
              <a:t>Exclude US and China from sample</a:t>
            </a:r>
          </a:p>
        </p:txBody>
      </p:sp>
    </p:spTree>
    <p:extLst>
      <p:ext uri="{BB962C8B-B14F-4D97-AF65-F5344CB8AC3E}">
        <p14:creationId xmlns:p14="http://schemas.microsoft.com/office/powerpoint/2010/main" val="6876445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1CAF06-27A2-A543-BC33-35865C3BCCA7}"/>
              </a:ext>
            </a:extLst>
          </p:cNvPr>
          <p:cNvSpPr>
            <a:spLocks noGrp="1"/>
          </p:cNvSpPr>
          <p:nvPr>
            <p:ph type="title"/>
          </p:nvPr>
        </p:nvSpPr>
        <p:spPr/>
        <p:txBody>
          <a:bodyPr/>
          <a:lstStyle/>
          <a:p>
            <a:r>
              <a:rPr lang="en-JP" dirty="0"/>
              <a:t>Outline</a:t>
            </a:r>
          </a:p>
        </p:txBody>
      </p:sp>
      <p:sp>
        <p:nvSpPr>
          <p:cNvPr id="3" name="Content Placeholder 2">
            <a:extLst>
              <a:ext uri="{FF2B5EF4-FFF2-40B4-BE49-F238E27FC236}">
                <a16:creationId xmlns:a16="http://schemas.microsoft.com/office/drawing/2014/main" id="{F517C1D1-1A08-384F-A732-43C0752BF845}"/>
              </a:ext>
            </a:extLst>
          </p:cNvPr>
          <p:cNvSpPr>
            <a:spLocks noGrp="1"/>
          </p:cNvSpPr>
          <p:nvPr>
            <p:ph idx="1"/>
          </p:nvPr>
        </p:nvSpPr>
        <p:spPr/>
        <p:txBody>
          <a:bodyPr/>
          <a:lstStyle/>
          <a:p>
            <a:pPr marL="571500" indent="-571500">
              <a:buClr>
                <a:schemeClr val="accent1"/>
              </a:buClr>
              <a:buAutoNum type="romanUcPeriod"/>
            </a:pPr>
            <a:r>
              <a:rPr lang="en-JP" dirty="0">
                <a:solidFill>
                  <a:schemeClr val="tx2">
                    <a:lumMod val="60000"/>
                    <a:lumOff val="40000"/>
                  </a:schemeClr>
                </a:solidFill>
              </a:rPr>
              <a:t>Data on economic and public outcomes and democracy </a:t>
            </a:r>
          </a:p>
          <a:p>
            <a:pPr marL="571500" indent="-571500">
              <a:buClr>
                <a:schemeClr val="accent1"/>
              </a:buClr>
              <a:buFont typeface="Arial" panose="020B0604020202020204" pitchFamily="34" charset="0"/>
              <a:buAutoNum type="romanUcPeriod"/>
            </a:pPr>
            <a:r>
              <a:rPr lang="en-JP" dirty="0">
                <a:solidFill>
                  <a:schemeClr val="tx2">
                    <a:lumMod val="60000"/>
                    <a:lumOff val="40000"/>
                  </a:schemeClr>
                </a:solidFill>
              </a:rPr>
              <a:t>OLS relationship between democracy and Covid-19 outcomes</a:t>
            </a:r>
          </a:p>
          <a:p>
            <a:pPr marL="571500" indent="-571500">
              <a:buClr>
                <a:schemeClr val="accent1"/>
              </a:buClr>
              <a:buAutoNum type="romanUcPeriod"/>
            </a:pPr>
            <a:r>
              <a:rPr lang="en-JP" dirty="0">
                <a:solidFill>
                  <a:schemeClr val="tx2">
                    <a:lumMod val="60000"/>
                    <a:lumOff val="40000"/>
                  </a:schemeClr>
                </a:solidFill>
              </a:rPr>
              <a:t>Instruments for political regimes</a:t>
            </a:r>
          </a:p>
          <a:p>
            <a:pPr marL="571500" indent="-571500">
              <a:buClr>
                <a:schemeClr val="accent1"/>
              </a:buClr>
              <a:buAutoNum type="romanUcPeriod"/>
            </a:pPr>
            <a:r>
              <a:rPr lang="en-JP" dirty="0"/>
              <a:t>Results</a:t>
            </a:r>
          </a:p>
          <a:p>
            <a:pPr marL="1028700" lvl="1" indent="-571500">
              <a:buClr>
                <a:schemeClr val="accent1"/>
              </a:buClr>
              <a:buAutoNum type="romanUcPeriod"/>
            </a:pPr>
            <a:r>
              <a:rPr lang="en-JP" dirty="0">
                <a:solidFill>
                  <a:schemeClr val="tx2">
                    <a:lumMod val="60000"/>
                    <a:lumOff val="40000"/>
                  </a:schemeClr>
                </a:solidFill>
              </a:rPr>
              <a:t>Democracy’s causal effect</a:t>
            </a:r>
          </a:p>
          <a:p>
            <a:pPr marL="1028700" lvl="1" indent="-571500">
              <a:buClr>
                <a:schemeClr val="accent1"/>
              </a:buClr>
              <a:buAutoNum type="romanUcPeriod"/>
            </a:pPr>
            <a:r>
              <a:rPr lang="en-JP" dirty="0"/>
              <a:t>Channels behind democracy’s effect</a:t>
            </a:r>
          </a:p>
          <a:p>
            <a:pPr marL="571500" indent="-571500">
              <a:buClr>
                <a:schemeClr val="accent1"/>
              </a:buClr>
              <a:buAutoNum type="romanUcPeriod"/>
            </a:pPr>
            <a:r>
              <a:rPr lang="en-JP" dirty="0">
                <a:solidFill>
                  <a:schemeClr val="tx2">
                    <a:lumMod val="60000"/>
                    <a:lumOff val="40000"/>
                  </a:schemeClr>
                </a:solidFill>
              </a:rPr>
              <a:t>Conclusion</a:t>
            </a:r>
          </a:p>
        </p:txBody>
      </p:sp>
    </p:spTree>
    <p:extLst>
      <p:ext uri="{BB962C8B-B14F-4D97-AF65-F5344CB8AC3E}">
        <p14:creationId xmlns:p14="http://schemas.microsoft.com/office/powerpoint/2010/main" val="227048677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F03D67E-8982-8D4E-9EE6-D00F7A8C7253}"/>
              </a:ext>
            </a:extLst>
          </p:cNvPr>
          <p:cNvSpPr txBox="1"/>
          <p:nvPr/>
        </p:nvSpPr>
        <p:spPr>
          <a:xfrm>
            <a:off x="2091159" y="2228671"/>
            <a:ext cx="8009681" cy="1200329"/>
          </a:xfrm>
          <a:prstGeom prst="rect">
            <a:avLst/>
          </a:prstGeom>
          <a:noFill/>
        </p:spPr>
        <p:txBody>
          <a:bodyPr wrap="square" rtlCol="0">
            <a:spAutoFit/>
          </a:bodyPr>
          <a:lstStyle/>
          <a:p>
            <a:r>
              <a:rPr lang="en-JP" sz="3600" i="1" dirty="0"/>
              <a:t>“</a:t>
            </a:r>
            <a:r>
              <a:rPr lang="en-JP" sz="3600" b="1" i="1" dirty="0"/>
              <a:t>Catastrophically slow and inadequate</a:t>
            </a:r>
            <a:r>
              <a:rPr lang="en-JP" sz="3600" i="1" dirty="0"/>
              <a:t>” </a:t>
            </a:r>
            <a:r>
              <a:rPr lang="en-JP" sz="3600" dirty="0"/>
              <a:t>policies at the beginning of the pandemic</a:t>
            </a:r>
          </a:p>
        </p:txBody>
      </p:sp>
      <p:sp>
        <p:nvSpPr>
          <p:cNvPr id="3" name="TextBox 2">
            <a:extLst>
              <a:ext uri="{FF2B5EF4-FFF2-40B4-BE49-F238E27FC236}">
                <a16:creationId xmlns:a16="http://schemas.microsoft.com/office/drawing/2014/main" id="{4B91E646-E676-254A-9BA4-EADA85DAB878}"/>
              </a:ext>
            </a:extLst>
          </p:cNvPr>
          <p:cNvSpPr txBox="1"/>
          <p:nvPr/>
        </p:nvSpPr>
        <p:spPr>
          <a:xfrm>
            <a:off x="3137647" y="3890682"/>
            <a:ext cx="8426824" cy="1077218"/>
          </a:xfrm>
          <a:prstGeom prst="rect">
            <a:avLst/>
          </a:prstGeom>
          <a:noFill/>
        </p:spPr>
        <p:txBody>
          <a:bodyPr wrap="square" rtlCol="0">
            <a:spAutoFit/>
          </a:bodyPr>
          <a:lstStyle/>
          <a:p>
            <a:r>
              <a:rPr lang="en-JP" sz="3200" dirty="0"/>
              <a:t>Paul Krugman. “3 Rules for the Trump Pandemic.” </a:t>
            </a:r>
          </a:p>
          <a:p>
            <a:pPr algn="r"/>
            <a:r>
              <a:rPr lang="en-JP" sz="3200" dirty="0"/>
              <a:t>New York Times. </a:t>
            </a:r>
          </a:p>
        </p:txBody>
      </p:sp>
    </p:spTree>
    <p:extLst>
      <p:ext uri="{BB962C8B-B14F-4D97-AF65-F5344CB8AC3E}">
        <p14:creationId xmlns:p14="http://schemas.microsoft.com/office/powerpoint/2010/main" val="87058179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36380-9373-EE4C-A77D-9E1D900880D7}"/>
              </a:ext>
            </a:extLst>
          </p:cNvPr>
          <p:cNvSpPr>
            <a:spLocks noGrp="1"/>
          </p:cNvSpPr>
          <p:nvPr>
            <p:ph type="title"/>
          </p:nvPr>
        </p:nvSpPr>
        <p:spPr/>
        <p:txBody>
          <a:bodyPr/>
          <a:lstStyle/>
          <a:p>
            <a:r>
              <a:rPr lang="en-JP" dirty="0"/>
              <a:t>Empirical specification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17E9BDA-7153-2945-84EA-92F0B66F8F32}"/>
                  </a:ext>
                </a:extLst>
              </p:cNvPr>
              <p:cNvSpPr>
                <a:spLocks noGrp="1"/>
              </p:cNvSpPr>
              <p:nvPr>
                <p:ph idx="1"/>
              </p:nvPr>
            </p:nvSpPr>
            <p:spPr>
              <a:xfrm>
                <a:off x="752355" y="3429000"/>
                <a:ext cx="10515600" cy="2027720"/>
              </a:xfrm>
            </p:spPr>
            <p:txBody>
              <a:bodyPr/>
              <a:lstStyle/>
              <a:p>
                <a:pPr>
                  <a:buClr>
                    <a:schemeClr val="accent1"/>
                  </a:buClr>
                </a:pPr>
                <a14:m>
                  <m:oMath xmlns:m="http://schemas.openxmlformats.org/officeDocument/2006/math">
                    <m:sSub>
                      <m:sSubPr>
                        <m:ctrlPr>
                          <a:rPr lang="en-US" i="1">
                            <a:solidFill>
                              <a:schemeClr val="accent1"/>
                            </a:solidFill>
                            <a:latin typeface="Cambria Math" panose="02040503050406030204" pitchFamily="18" charset="0"/>
                          </a:rPr>
                        </m:ctrlPr>
                      </m:sSubPr>
                      <m:e>
                        <m:r>
                          <a:rPr lang="en-US" i="1">
                            <a:solidFill>
                              <a:schemeClr val="accent1"/>
                            </a:solidFill>
                            <a:latin typeface="Cambria Math" panose="02040503050406030204" pitchFamily="18" charset="0"/>
                          </a:rPr>
                          <m:t>𝑀</m:t>
                        </m:r>
                      </m:e>
                      <m:sub>
                        <m:r>
                          <a:rPr lang="en-US" i="1">
                            <a:solidFill>
                              <a:schemeClr val="accent1"/>
                            </a:solidFill>
                            <a:latin typeface="Cambria Math" panose="02040503050406030204" pitchFamily="18" charset="0"/>
                          </a:rPr>
                          <m:t>𝑖</m:t>
                        </m:r>
                      </m:sub>
                    </m:sSub>
                    <m:r>
                      <a:rPr lang="en-US" i="1">
                        <a:solidFill>
                          <a:schemeClr val="accent1"/>
                        </a:solidFill>
                        <a:latin typeface="Cambria Math" panose="02040503050406030204" pitchFamily="18" charset="0"/>
                      </a:rPr>
                      <m:t> </m:t>
                    </m:r>
                    <m:r>
                      <a:rPr lang="en-US" b="0" i="1" smtClean="0">
                        <a:latin typeface="Cambria Math" panose="02040503050406030204" pitchFamily="18" charset="0"/>
                      </a:rPr>
                      <m:t>:</m:t>
                    </m:r>
                  </m:oMath>
                </a14:m>
                <a:r>
                  <a:rPr lang="en-US" b="0" dirty="0"/>
                  <a:t> Potential mechanism behind democracy’s </a:t>
                </a:r>
                <a:r>
                  <a:rPr lang="en-US" b="0" dirty="0" err="1"/>
                  <a:t>efect</a:t>
                </a:r>
                <a:endParaRPr lang="en-US" dirty="0"/>
              </a:p>
              <a:p>
                <a:pPr>
                  <a:buClr>
                    <a:schemeClr val="accent1"/>
                  </a:buClr>
                </a:pPr>
                <a14:m>
                  <m:oMath xmlns:m="http://schemas.openxmlformats.org/officeDocument/2006/math">
                    <m:r>
                      <a:rPr lang="en-US" b="0" i="1" smtClean="0">
                        <a:latin typeface="Cambria Math" panose="02040503050406030204" pitchFamily="18" charset="0"/>
                      </a:rPr>
                      <m:t>𝐷𝑒𝑚𝑜𝑐𝑟𝑎𝑐</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r>
                      <a:rPr lang="en-US" b="0" i="1" smtClean="0">
                        <a:latin typeface="Cambria Math" panose="02040503050406030204" pitchFamily="18" charset="0"/>
                      </a:rPr>
                      <m:t>:</m:t>
                    </m:r>
                  </m:oMath>
                </a14:m>
                <a:r>
                  <a:rPr lang="en-US" b="0" dirty="0"/>
                  <a:t> Democracy level</a:t>
                </a:r>
              </a:p>
              <a:p>
                <a:pPr>
                  <a:buClr>
                    <a:schemeClr val="accent1"/>
                  </a:buClr>
                </a:pPr>
                <a14:m>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𝑋</m:t>
                        </m:r>
                      </m:e>
                      <m:sub>
                        <m:r>
                          <a:rPr lang="en-US" b="0" i="1" smtClean="0">
                            <a:latin typeface="Cambria Math" panose="02040503050406030204" pitchFamily="18" charset="0"/>
                          </a:rPr>
                          <m:t>𝑖</m:t>
                        </m:r>
                      </m:sub>
                      <m:sup>
                        <m:r>
                          <a:rPr lang="en-US" b="0" i="1" smtClean="0">
                            <a:latin typeface="Cambria Math" panose="02040503050406030204" pitchFamily="18" charset="0"/>
                          </a:rPr>
                          <m:t>′</m:t>
                        </m:r>
                      </m:sup>
                    </m:sSubSup>
                    <m:r>
                      <a:rPr lang="en-US" b="0" i="1" smtClean="0">
                        <a:latin typeface="Cambria Math" panose="02040503050406030204" pitchFamily="18" charset="0"/>
                      </a:rPr>
                      <m:t>:</m:t>
                    </m:r>
                  </m:oMath>
                </a14:m>
                <a:r>
                  <a:rPr lang="en-US" b="0" dirty="0"/>
                  <a:t> Country characteristics</a:t>
                </a:r>
              </a:p>
              <a:p>
                <a:pPr>
                  <a:buClr>
                    <a:schemeClr val="accent1"/>
                  </a:buClr>
                </a:pP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𝑖</m:t>
                        </m:r>
                      </m:sub>
                    </m:sSub>
                    <m:r>
                      <a:rPr lang="en-US" b="0" i="1" smtClean="0">
                        <a:latin typeface="Cambria Math" panose="02040503050406030204" pitchFamily="18" charset="0"/>
                      </a:rPr>
                      <m:t>: </m:t>
                    </m:r>
                  </m:oMath>
                </a14:m>
                <a:r>
                  <a:rPr lang="en-US" b="0" dirty="0"/>
                  <a:t>Instruments for political regimes</a:t>
                </a:r>
              </a:p>
              <a:p>
                <a:endParaRPr lang="en-US" b="0" dirty="0"/>
              </a:p>
              <a:p>
                <a:endParaRPr lang="en-US" b="0" dirty="0"/>
              </a:p>
              <a:p>
                <a:pPr marL="0" indent="0">
                  <a:buNone/>
                </a:pPr>
                <a:endParaRPr lang="en-US" b="0" dirty="0"/>
              </a:p>
            </p:txBody>
          </p:sp>
        </mc:Choice>
        <mc:Fallback xmlns="">
          <p:sp>
            <p:nvSpPr>
              <p:cNvPr id="3" name="Content Placeholder 2">
                <a:extLst>
                  <a:ext uri="{FF2B5EF4-FFF2-40B4-BE49-F238E27FC236}">
                    <a16:creationId xmlns:a16="http://schemas.microsoft.com/office/drawing/2014/main" id="{D17E9BDA-7153-2945-84EA-92F0B66F8F32}"/>
                  </a:ext>
                </a:extLst>
              </p:cNvPr>
              <p:cNvSpPr>
                <a:spLocks noGrp="1" noRot="1" noChangeAspect="1" noMove="1" noResize="1" noEditPoints="1" noAdjustHandles="1" noChangeArrowheads="1" noChangeShapeType="1" noTextEdit="1"/>
              </p:cNvSpPr>
              <p:nvPr>
                <p:ph idx="1"/>
              </p:nvPr>
            </p:nvSpPr>
            <p:spPr>
              <a:xfrm>
                <a:off x="752355" y="3429000"/>
                <a:ext cx="10515600" cy="2027720"/>
              </a:xfrm>
              <a:blipFill>
                <a:blip r:embed="rId3"/>
                <a:stretch>
                  <a:fillRect l="-1086" t="-5000" b="-7500"/>
                </a:stretch>
              </a:blipFill>
            </p:spPr>
            <p:txBody>
              <a:bodyPr/>
              <a:lstStyle/>
              <a:p>
                <a:r>
                  <a:rPr lang="en-JP">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C0003EE7-395E-C84A-A521-6C521FA0C908}"/>
                  </a:ext>
                </a:extLst>
              </p:cNvPr>
              <p:cNvSpPr txBox="1"/>
              <p:nvPr/>
            </p:nvSpPr>
            <p:spPr>
              <a:xfrm>
                <a:off x="752355" y="1789224"/>
                <a:ext cx="10601445" cy="1354858"/>
              </a:xfrm>
              <a:prstGeom prst="rect">
                <a:avLst/>
              </a:prstGeom>
              <a:noFill/>
            </p:spPr>
            <p:txBody>
              <a:bodyPr wrap="square" rtlCol="0">
                <a:spAutoFit/>
              </a:bodyPr>
              <a:lstStyle/>
              <a:p>
                <a:pPr algn="ctr"/>
                <a:r>
                  <a:rPr lang="en-US" sz="3200" dirty="0">
                    <a:solidFill>
                      <a:schemeClr val="accent1"/>
                    </a:solidFill>
                    <a:latin typeface="+mj-lt"/>
                  </a:rPr>
                  <a:t>                                     </a:t>
                </a:r>
                <a14:m>
                  <m:oMath xmlns:m="http://schemas.openxmlformats.org/officeDocument/2006/math">
                    <m:sSub>
                      <m:sSubPr>
                        <m:ctrlPr>
                          <a:rPr lang="en-US" sz="3200" i="1" smtClean="0">
                            <a:solidFill>
                              <a:schemeClr val="accent1"/>
                            </a:solidFill>
                            <a:latin typeface="Cambria Math" panose="02040503050406030204" pitchFamily="18" charset="0"/>
                          </a:rPr>
                        </m:ctrlPr>
                      </m:sSubPr>
                      <m:e>
                        <m:r>
                          <a:rPr lang="en-US" sz="3200" b="0" i="1" smtClean="0">
                            <a:solidFill>
                              <a:schemeClr val="accent1"/>
                            </a:solidFill>
                            <a:latin typeface="Cambria Math" panose="02040503050406030204" pitchFamily="18" charset="0"/>
                          </a:rPr>
                          <m:t> </m:t>
                        </m:r>
                        <m:r>
                          <a:rPr lang="en-US" sz="3200" b="0" i="1" smtClean="0">
                            <a:solidFill>
                              <a:schemeClr val="accent1"/>
                            </a:solidFill>
                            <a:latin typeface="Cambria Math" panose="02040503050406030204" pitchFamily="18" charset="0"/>
                          </a:rPr>
                          <m:t>𝑀</m:t>
                        </m:r>
                      </m:e>
                      <m:sub>
                        <m:r>
                          <a:rPr lang="en-US" sz="3200" i="1">
                            <a:solidFill>
                              <a:schemeClr val="accent1"/>
                            </a:solidFill>
                            <a:latin typeface="Cambria Math" panose="02040503050406030204" pitchFamily="18" charset="0"/>
                          </a:rPr>
                          <m:t>𝑖</m:t>
                        </m:r>
                      </m:sub>
                    </m:sSub>
                    <m:r>
                      <a:rPr lang="en-US" sz="3200" i="1">
                        <a:solidFill>
                          <a:schemeClr val="tx1"/>
                        </a:solidFill>
                        <a:latin typeface="Cambria Math" panose="02040503050406030204" pitchFamily="18" charset="0"/>
                      </a:rPr>
                      <m:t>=</m:t>
                    </m:r>
                    <m:r>
                      <a:rPr lang="en-US" sz="3200" i="1">
                        <a:solidFill>
                          <a:schemeClr val="tx1"/>
                        </a:solidFill>
                        <a:latin typeface="Cambria Math" panose="02040503050406030204" pitchFamily="18" charset="0"/>
                      </a:rPr>
                      <m:t>𝜇</m:t>
                    </m:r>
                    <m:r>
                      <a:rPr lang="en-US" sz="3200" i="1">
                        <a:solidFill>
                          <a:schemeClr val="tx1"/>
                        </a:solidFill>
                        <a:latin typeface="Cambria Math" panose="02040503050406030204" pitchFamily="18" charset="0"/>
                      </a:rPr>
                      <m:t>+</m:t>
                    </m:r>
                    <m:r>
                      <a:rPr lang="en-US" sz="3200" i="1" smtClean="0">
                        <a:solidFill>
                          <a:schemeClr val="accent6"/>
                        </a:solidFill>
                        <a:latin typeface="Cambria Math" panose="02040503050406030204" pitchFamily="18" charset="0"/>
                      </a:rPr>
                      <m:t>𝛼</m:t>
                    </m:r>
                    <m:r>
                      <a:rPr lang="en-US" sz="3200" i="1" smtClean="0">
                        <a:solidFill>
                          <a:schemeClr val="accent1"/>
                        </a:solidFill>
                        <a:latin typeface="Cambria Math" panose="02040503050406030204" pitchFamily="18" charset="0"/>
                      </a:rPr>
                      <m:t>𝐷𝑒𝑚𝑜𝑐𝑟𝑎𝑐</m:t>
                    </m:r>
                    <m:sSub>
                      <m:sSubPr>
                        <m:ctrlPr>
                          <a:rPr lang="en-US" sz="3200" i="1">
                            <a:solidFill>
                              <a:schemeClr val="accent1"/>
                            </a:solidFill>
                            <a:latin typeface="Cambria Math" panose="02040503050406030204" pitchFamily="18" charset="0"/>
                          </a:rPr>
                        </m:ctrlPr>
                      </m:sSubPr>
                      <m:e>
                        <m:r>
                          <a:rPr lang="en-US" sz="3200" i="1">
                            <a:solidFill>
                              <a:schemeClr val="accent1"/>
                            </a:solidFill>
                            <a:latin typeface="Cambria Math" panose="02040503050406030204" pitchFamily="18" charset="0"/>
                          </a:rPr>
                          <m:t>𝑦</m:t>
                        </m:r>
                      </m:e>
                      <m:sub>
                        <m:r>
                          <a:rPr lang="en-US" sz="3200" i="1">
                            <a:solidFill>
                              <a:schemeClr val="accent1"/>
                            </a:solidFill>
                            <a:latin typeface="Cambria Math" panose="02040503050406030204" pitchFamily="18" charset="0"/>
                          </a:rPr>
                          <m:t>𝑖</m:t>
                        </m:r>
                      </m:sub>
                    </m:sSub>
                    <m:r>
                      <a:rPr lang="en-US" sz="3200" i="1">
                        <a:solidFill>
                          <a:schemeClr val="tx1"/>
                        </a:solidFill>
                        <a:latin typeface="Cambria Math" panose="02040503050406030204" pitchFamily="18" charset="0"/>
                      </a:rPr>
                      <m:t>+</m:t>
                    </m:r>
                    <m:sSubSup>
                      <m:sSubSupPr>
                        <m:ctrlPr>
                          <a:rPr lang="en-US" sz="3200" i="1">
                            <a:solidFill>
                              <a:schemeClr val="tx1"/>
                            </a:solidFill>
                            <a:latin typeface="Cambria Math" panose="02040503050406030204" pitchFamily="18" charset="0"/>
                          </a:rPr>
                        </m:ctrlPr>
                      </m:sSubSupPr>
                      <m:e>
                        <m:r>
                          <a:rPr lang="en-US" sz="3200" i="1">
                            <a:solidFill>
                              <a:schemeClr val="tx1"/>
                            </a:solidFill>
                            <a:latin typeface="Cambria Math" panose="02040503050406030204" pitchFamily="18" charset="0"/>
                          </a:rPr>
                          <m:t>𝑋</m:t>
                        </m:r>
                      </m:e>
                      <m:sub>
                        <m:r>
                          <a:rPr lang="en-US" sz="3200" i="1">
                            <a:solidFill>
                              <a:schemeClr val="tx1"/>
                            </a:solidFill>
                            <a:latin typeface="Cambria Math" panose="02040503050406030204" pitchFamily="18" charset="0"/>
                          </a:rPr>
                          <m:t>𝑖</m:t>
                        </m:r>
                      </m:sub>
                      <m:sup>
                        <m:r>
                          <a:rPr lang="en-US" sz="3200" i="1">
                            <a:solidFill>
                              <a:schemeClr val="tx1"/>
                            </a:solidFill>
                            <a:latin typeface="Cambria Math" panose="02040503050406030204" pitchFamily="18" charset="0"/>
                          </a:rPr>
                          <m:t>′</m:t>
                        </m:r>
                      </m:sup>
                    </m:sSubSup>
                    <m:r>
                      <a:rPr lang="en-US" sz="3200" i="1">
                        <a:solidFill>
                          <a:schemeClr val="tx1"/>
                        </a:solidFill>
                        <a:latin typeface="Cambria Math" panose="02040503050406030204" pitchFamily="18" charset="0"/>
                      </a:rPr>
                      <m:t>𝛾</m:t>
                    </m:r>
                    <m:r>
                      <a:rPr lang="en-US" sz="3200" i="1">
                        <a:solidFill>
                          <a:schemeClr val="tx1"/>
                        </a:solidFill>
                        <a:latin typeface="Cambria Math" panose="02040503050406030204" pitchFamily="18" charset="0"/>
                      </a:rPr>
                      <m:t>+</m:t>
                    </m:r>
                    <m:sSub>
                      <m:sSubPr>
                        <m:ctrlPr>
                          <a:rPr lang="en-US" sz="3200" i="1">
                            <a:solidFill>
                              <a:schemeClr val="tx1"/>
                            </a:solidFill>
                            <a:latin typeface="Cambria Math" panose="02040503050406030204" pitchFamily="18" charset="0"/>
                          </a:rPr>
                        </m:ctrlPr>
                      </m:sSubPr>
                      <m:e>
                        <m:r>
                          <a:rPr lang="en-US" sz="3200" i="1">
                            <a:solidFill>
                              <a:schemeClr val="tx1"/>
                            </a:solidFill>
                            <a:latin typeface="Cambria Math" panose="02040503050406030204" pitchFamily="18" charset="0"/>
                          </a:rPr>
                          <m:t>𝜖</m:t>
                        </m:r>
                      </m:e>
                      <m:sub>
                        <m:r>
                          <a:rPr lang="en-US" sz="3200" i="1">
                            <a:solidFill>
                              <a:schemeClr val="tx1"/>
                            </a:solidFill>
                            <a:latin typeface="Cambria Math" panose="02040503050406030204" pitchFamily="18" charset="0"/>
                          </a:rPr>
                          <m:t>𝑖</m:t>
                        </m:r>
                      </m:sub>
                    </m:sSub>
                  </m:oMath>
                </a14:m>
                <a:endParaRPr lang="en-US" sz="3200" i="1" dirty="0">
                  <a:solidFill>
                    <a:schemeClr val="tx1"/>
                  </a:solidFill>
                  <a:latin typeface="+mj-lt"/>
                </a:endParaRPr>
              </a:p>
              <a:p>
                <a:pPr algn="just"/>
                <a14:m>
                  <m:oMathPara xmlns:m="http://schemas.openxmlformats.org/officeDocument/2006/math">
                    <m:oMathParaPr>
                      <m:jc m:val="center"/>
                    </m:oMathParaPr>
                    <m:oMath xmlns:m="http://schemas.openxmlformats.org/officeDocument/2006/math">
                      <m:r>
                        <a:rPr lang="en-US" sz="3200" i="1" smtClean="0">
                          <a:solidFill>
                            <a:schemeClr val="accent1"/>
                          </a:solidFill>
                          <a:latin typeface="Cambria Math" panose="02040503050406030204" pitchFamily="18" charset="0"/>
                        </a:rPr>
                        <m:t>𝐷𝑒𝑚𝑜𝑐𝑟𝑎𝑐</m:t>
                      </m:r>
                      <m:sSub>
                        <m:sSubPr>
                          <m:ctrlPr>
                            <a:rPr lang="en-US" sz="3200" i="1">
                              <a:solidFill>
                                <a:schemeClr val="accent1"/>
                              </a:solidFill>
                              <a:latin typeface="Cambria Math" panose="02040503050406030204" pitchFamily="18" charset="0"/>
                            </a:rPr>
                          </m:ctrlPr>
                        </m:sSubPr>
                        <m:e>
                          <m:r>
                            <a:rPr lang="en-US" sz="3200" i="1">
                              <a:solidFill>
                                <a:schemeClr val="accent1"/>
                              </a:solidFill>
                              <a:latin typeface="Cambria Math" panose="02040503050406030204" pitchFamily="18" charset="0"/>
                            </a:rPr>
                            <m:t>𝑦</m:t>
                          </m:r>
                        </m:e>
                        <m:sub>
                          <m:r>
                            <a:rPr lang="en-US" sz="3200" i="1">
                              <a:solidFill>
                                <a:schemeClr val="accent1"/>
                              </a:solidFill>
                              <a:latin typeface="Cambria Math" panose="02040503050406030204" pitchFamily="18" charset="0"/>
                            </a:rPr>
                            <m:t>𝑖</m:t>
                          </m:r>
                        </m:sub>
                      </m:sSub>
                      <m:r>
                        <a:rPr lang="en-US" sz="3200" i="1">
                          <a:solidFill>
                            <a:schemeClr val="tx1"/>
                          </a:solidFill>
                          <a:latin typeface="Cambria Math" panose="02040503050406030204" pitchFamily="18" charset="0"/>
                        </a:rPr>
                        <m:t>= </m:t>
                      </m:r>
                      <m:sSub>
                        <m:sSubPr>
                          <m:ctrlPr>
                            <a:rPr lang="en-US" sz="3200" i="1">
                              <a:solidFill>
                                <a:schemeClr val="tx1"/>
                              </a:solidFill>
                              <a:latin typeface="Cambria Math" panose="02040503050406030204" pitchFamily="18" charset="0"/>
                              <a:ea typeface="Cambria Math" panose="02040503050406030204" pitchFamily="18" charset="0"/>
                            </a:rPr>
                          </m:ctrlPr>
                        </m:sSubPr>
                        <m:e>
                          <m:r>
                            <a:rPr lang="en-US" sz="3200" i="1">
                              <a:solidFill>
                                <a:schemeClr val="tx1"/>
                              </a:solidFill>
                              <a:latin typeface="Cambria Math" panose="02040503050406030204" pitchFamily="18" charset="0"/>
                              <a:ea typeface="Cambria Math" panose="02040503050406030204" pitchFamily="18" charset="0"/>
                            </a:rPr>
                            <m:t>𝜁</m:t>
                          </m:r>
                        </m:e>
                        <m:sub>
                          <m:r>
                            <a:rPr lang="en-US" sz="3200" i="1">
                              <a:solidFill>
                                <a:schemeClr val="tx1"/>
                              </a:solidFill>
                              <a:latin typeface="Cambria Math" panose="02040503050406030204" pitchFamily="18" charset="0"/>
                              <a:ea typeface="Cambria Math" panose="02040503050406030204" pitchFamily="18" charset="0"/>
                            </a:rPr>
                            <m:t>𝑖</m:t>
                          </m:r>
                        </m:sub>
                      </m:sSub>
                      <m:r>
                        <a:rPr lang="en-US" sz="3200" i="1">
                          <a:solidFill>
                            <a:schemeClr val="tx1"/>
                          </a:solidFill>
                          <a:latin typeface="Cambria Math" panose="02040503050406030204" pitchFamily="18" charset="0"/>
                        </a:rPr>
                        <m:t>+</m:t>
                      </m:r>
                      <m:sSubSup>
                        <m:sSubSupPr>
                          <m:ctrlPr>
                            <a:rPr lang="en-US" sz="3200" i="1" smtClean="0">
                              <a:solidFill>
                                <a:schemeClr val="accent1"/>
                              </a:solidFill>
                              <a:latin typeface="Cambria Math" panose="02040503050406030204" pitchFamily="18" charset="0"/>
                            </a:rPr>
                          </m:ctrlPr>
                        </m:sSubSupPr>
                        <m:e>
                          <m:r>
                            <a:rPr lang="en-US" sz="3200" i="1">
                              <a:solidFill>
                                <a:schemeClr val="accent1"/>
                              </a:solidFill>
                              <a:latin typeface="Cambria Math" panose="02040503050406030204" pitchFamily="18" charset="0"/>
                            </a:rPr>
                            <m:t>𝑍</m:t>
                          </m:r>
                        </m:e>
                        <m:sub>
                          <m:r>
                            <a:rPr lang="en-US" sz="3200" i="1">
                              <a:solidFill>
                                <a:schemeClr val="accent1"/>
                              </a:solidFill>
                              <a:latin typeface="Cambria Math" panose="02040503050406030204" pitchFamily="18" charset="0"/>
                            </a:rPr>
                            <m:t>𝑖</m:t>
                          </m:r>
                        </m:sub>
                        <m:sup>
                          <m:r>
                            <a:rPr lang="en-US" sz="3200" i="1">
                              <a:solidFill>
                                <a:schemeClr val="accent1"/>
                              </a:solidFill>
                              <a:latin typeface="Cambria Math" panose="02040503050406030204" pitchFamily="18" charset="0"/>
                            </a:rPr>
                            <m:t>′</m:t>
                          </m:r>
                        </m:sup>
                      </m:sSubSup>
                      <m:r>
                        <a:rPr lang="en-US" sz="3200" i="1" smtClean="0">
                          <a:solidFill>
                            <a:schemeClr val="accent6"/>
                          </a:solidFill>
                          <a:latin typeface="Cambria Math" panose="02040503050406030204" pitchFamily="18" charset="0"/>
                        </a:rPr>
                        <m:t>𝛽</m:t>
                      </m:r>
                      <m:r>
                        <a:rPr lang="en-US" sz="3200" i="1">
                          <a:solidFill>
                            <a:schemeClr val="tx1"/>
                          </a:solidFill>
                          <a:latin typeface="Cambria Math" panose="02040503050406030204" pitchFamily="18" charset="0"/>
                        </a:rPr>
                        <m:t>+</m:t>
                      </m:r>
                      <m:sSubSup>
                        <m:sSubSupPr>
                          <m:ctrlPr>
                            <a:rPr lang="en-US" sz="3200" i="1">
                              <a:solidFill>
                                <a:schemeClr val="tx1"/>
                              </a:solidFill>
                              <a:latin typeface="Cambria Math" panose="02040503050406030204" pitchFamily="18" charset="0"/>
                            </a:rPr>
                          </m:ctrlPr>
                        </m:sSubSupPr>
                        <m:e>
                          <m:r>
                            <a:rPr lang="en-US" sz="3200" i="1">
                              <a:solidFill>
                                <a:schemeClr val="tx1"/>
                              </a:solidFill>
                              <a:latin typeface="Cambria Math" panose="02040503050406030204" pitchFamily="18" charset="0"/>
                            </a:rPr>
                            <m:t>𝑋</m:t>
                          </m:r>
                        </m:e>
                        <m:sub>
                          <m:r>
                            <a:rPr lang="en-US" sz="3200" i="1">
                              <a:solidFill>
                                <a:schemeClr val="tx1"/>
                              </a:solidFill>
                              <a:latin typeface="Cambria Math" panose="02040503050406030204" pitchFamily="18" charset="0"/>
                            </a:rPr>
                            <m:t>𝑖</m:t>
                          </m:r>
                        </m:sub>
                        <m:sup>
                          <m:r>
                            <a:rPr lang="en-US" sz="3200" i="1">
                              <a:solidFill>
                                <a:schemeClr val="tx1"/>
                              </a:solidFill>
                              <a:latin typeface="Cambria Math" panose="02040503050406030204" pitchFamily="18" charset="0"/>
                            </a:rPr>
                            <m:t>′</m:t>
                          </m:r>
                        </m:sup>
                      </m:sSubSup>
                      <m:r>
                        <a:rPr lang="en-US" sz="3200" i="1">
                          <a:solidFill>
                            <a:schemeClr val="tx1"/>
                          </a:solidFill>
                          <a:latin typeface="Cambria Math" panose="02040503050406030204" pitchFamily="18" charset="0"/>
                        </a:rPr>
                        <m:t>𝛿</m:t>
                      </m:r>
                      <m:r>
                        <a:rPr lang="en-US" sz="3200" i="1">
                          <a:solidFill>
                            <a:schemeClr val="tx1"/>
                          </a:solidFill>
                          <a:latin typeface="Cambria Math" panose="02040503050406030204" pitchFamily="18" charset="0"/>
                        </a:rPr>
                        <m:t>+ </m:t>
                      </m:r>
                      <m:sSub>
                        <m:sSubPr>
                          <m:ctrlPr>
                            <a:rPr lang="en-US" sz="3200" i="1">
                              <a:solidFill>
                                <a:schemeClr val="tx1"/>
                              </a:solidFill>
                              <a:latin typeface="Cambria Math" panose="02040503050406030204" pitchFamily="18" charset="0"/>
                              <a:ea typeface="Cambria Math" panose="02040503050406030204" pitchFamily="18" charset="0"/>
                            </a:rPr>
                          </m:ctrlPr>
                        </m:sSubPr>
                        <m:e>
                          <m:r>
                            <a:rPr lang="en-US" sz="3200" i="1">
                              <a:solidFill>
                                <a:schemeClr val="tx1"/>
                              </a:solidFill>
                              <a:latin typeface="Cambria Math" panose="02040503050406030204" pitchFamily="18" charset="0"/>
                              <a:ea typeface="Cambria Math" panose="02040503050406030204" pitchFamily="18" charset="0"/>
                            </a:rPr>
                            <m:t>𝜈</m:t>
                          </m:r>
                        </m:e>
                        <m:sub>
                          <m:r>
                            <a:rPr lang="en-US" sz="3200" i="1">
                              <a:solidFill>
                                <a:schemeClr val="tx1"/>
                              </a:solidFill>
                              <a:latin typeface="Cambria Math" panose="02040503050406030204" pitchFamily="18" charset="0"/>
                              <a:ea typeface="Cambria Math" panose="02040503050406030204" pitchFamily="18" charset="0"/>
                            </a:rPr>
                            <m:t>𝑖</m:t>
                          </m:r>
                        </m:sub>
                      </m:sSub>
                    </m:oMath>
                  </m:oMathPara>
                </a14:m>
                <a:endParaRPr lang="en-JP" dirty="0">
                  <a:solidFill>
                    <a:schemeClr val="tx1"/>
                  </a:solidFill>
                  <a:latin typeface="+mj-lt"/>
                </a:endParaRPr>
              </a:p>
              <a:p>
                <a:endParaRPr lang="en-JP" dirty="0"/>
              </a:p>
            </p:txBody>
          </p:sp>
        </mc:Choice>
        <mc:Fallback xmlns="">
          <p:sp>
            <p:nvSpPr>
              <p:cNvPr id="4" name="TextBox 3">
                <a:extLst>
                  <a:ext uri="{FF2B5EF4-FFF2-40B4-BE49-F238E27FC236}">
                    <a16:creationId xmlns:a16="http://schemas.microsoft.com/office/drawing/2014/main" id="{C0003EE7-395E-C84A-A521-6C521FA0C908}"/>
                  </a:ext>
                </a:extLst>
              </p:cNvPr>
              <p:cNvSpPr txBox="1">
                <a:spLocks noRot="1" noChangeAspect="1" noMove="1" noResize="1" noEditPoints="1" noAdjustHandles="1" noChangeArrowheads="1" noChangeShapeType="1" noTextEdit="1"/>
              </p:cNvSpPr>
              <p:nvPr/>
            </p:nvSpPr>
            <p:spPr>
              <a:xfrm>
                <a:off x="752355" y="1789224"/>
                <a:ext cx="10601445" cy="1354858"/>
              </a:xfrm>
              <a:prstGeom prst="rect">
                <a:avLst/>
              </a:prstGeom>
              <a:blipFill>
                <a:blip r:embed="rId4"/>
                <a:stretch>
                  <a:fillRect/>
                </a:stretch>
              </a:blipFill>
            </p:spPr>
            <p:txBody>
              <a:bodyPr/>
              <a:lstStyle/>
              <a:p>
                <a:r>
                  <a:rPr lang="en-JP">
                    <a:noFill/>
                  </a:rPr>
                  <a:t> </a:t>
                </a:r>
              </a:p>
            </p:txBody>
          </p:sp>
        </mc:Fallback>
      </mc:AlternateContent>
    </p:spTree>
    <p:extLst>
      <p:ext uri="{BB962C8B-B14F-4D97-AF65-F5344CB8AC3E}">
        <p14:creationId xmlns:p14="http://schemas.microsoft.com/office/powerpoint/2010/main" val="836262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57B4D-9300-454F-9F20-3D08A3A594CC}"/>
              </a:ext>
            </a:extLst>
          </p:cNvPr>
          <p:cNvSpPr>
            <a:spLocks noGrp="1"/>
          </p:cNvSpPr>
          <p:nvPr>
            <p:ph type="title"/>
          </p:nvPr>
        </p:nvSpPr>
        <p:spPr/>
        <p:txBody>
          <a:bodyPr/>
          <a:lstStyle/>
          <a:p>
            <a:r>
              <a:rPr lang="en-JP" dirty="0"/>
              <a:t>Data on Policy Responses</a:t>
            </a:r>
          </a:p>
        </p:txBody>
      </p:sp>
      <p:sp>
        <p:nvSpPr>
          <p:cNvPr id="3" name="Content Placeholder 2">
            <a:extLst>
              <a:ext uri="{FF2B5EF4-FFF2-40B4-BE49-F238E27FC236}">
                <a16:creationId xmlns:a16="http://schemas.microsoft.com/office/drawing/2014/main" id="{84D0F86C-BFF5-5849-A884-9700DD07C0DF}"/>
              </a:ext>
            </a:extLst>
          </p:cNvPr>
          <p:cNvSpPr>
            <a:spLocks noGrp="1"/>
          </p:cNvSpPr>
          <p:nvPr>
            <p:ph idx="1"/>
          </p:nvPr>
        </p:nvSpPr>
        <p:spPr/>
        <p:txBody>
          <a:bodyPr anchor="ctr"/>
          <a:lstStyle/>
          <a:p>
            <a:pPr>
              <a:buClr>
                <a:schemeClr val="accent1"/>
              </a:buClr>
            </a:pPr>
            <a:r>
              <a:rPr lang="en-JP" dirty="0"/>
              <a:t>Panel data from the </a:t>
            </a:r>
            <a:r>
              <a:rPr lang="en-JP" dirty="0">
                <a:solidFill>
                  <a:schemeClr val="accent1"/>
                </a:solidFill>
              </a:rPr>
              <a:t>Oxford COVID-19 Government Response Tracker </a:t>
            </a:r>
            <a:r>
              <a:rPr lang="en-JP" dirty="0"/>
              <a:t>(OxCGRT)</a:t>
            </a:r>
          </a:p>
          <a:p>
            <a:pPr>
              <a:buClr>
                <a:schemeClr val="accent1"/>
              </a:buClr>
            </a:pPr>
            <a:r>
              <a:rPr lang="en-JP" dirty="0"/>
              <a:t>Tracks policy responses in 160 countries. </a:t>
            </a:r>
          </a:p>
        </p:txBody>
      </p:sp>
    </p:spTree>
    <p:extLst>
      <p:ext uri="{BB962C8B-B14F-4D97-AF65-F5344CB8AC3E}">
        <p14:creationId xmlns:p14="http://schemas.microsoft.com/office/powerpoint/2010/main" val="379738225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A03BAB-D5E5-D347-ABA1-3E96D5972590}"/>
              </a:ext>
            </a:extLst>
          </p:cNvPr>
          <p:cNvSpPr>
            <a:spLocks noGrp="1"/>
          </p:cNvSpPr>
          <p:nvPr>
            <p:ph type="title"/>
          </p:nvPr>
        </p:nvSpPr>
        <p:spPr/>
        <p:txBody>
          <a:bodyPr/>
          <a:lstStyle/>
          <a:p>
            <a:r>
              <a:rPr lang="en-JP" dirty="0"/>
              <a:t>Mechanisms for democracy’s effect</a:t>
            </a:r>
          </a:p>
        </p:txBody>
      </p:sp>
      <p:sp>
        <p:nvSpPr>
          <p:cNvPr id="3" name="Content Placeholder 2">
            <a:extLst>
              <a:ext uri="{FF2B5EF4-FFF2-40B4-BE49-F238E27FC236}">
                <a16:creationId xmlns:a16="http://schemas.microsoft.com/office/drawing/2014/main" id="{E0F5A435-61A7-7245-B80F-D062A115E3EB}"/>
              </a:ext>
            </a:extLst>
          </p:cNvPr>
          <p:cNvSpPr>
            <a:spLocks noGrp="1"/>
          </p:cNvSpPr>
          <p:nvPr>
            <p:ph idx="1"/>
          </p:nvPr>
        </p:nvSpPr>
        <p:spPr>
          <a:xfrm>
            <a:off x="838200" y="2514600"/>
            <a:ext cx="12249150" cy="4572000"/>
          </a:xfrm>
        </p:spPr>
        <p:txBody>
          <a:bodyPr anchor="ctr">
            <a:normAutofit/>
          </a:bodyPr>
          <a:lstStyle/>
          <a:p>
            <a:pPr marL="0" indent="0">
              <a:buNone/>
            </a:pPr>
            <a:r>
              <a:rPr lang="en-JP" sz="3200" dirty="0"/>
              <a:t>More democratic political regimes caused…</a:t>
            </a:r>
          </a:p>
          <a:p>
            <a:pPr marL="514350" indent="-514350">
              <a:buClr>
                <a:schemeClr val="accent1"/>
              </a:buClr>
              <a:buAutoNum type="arabicPeriod"/>
            </a:pPr>
            <a:r>
              <a:rPr lang="en-JP" sz="3200" b="1" dirty="0">
                <a:solidFill>
                  <a:schemeClr val="accent1"/>
                </a:solidFill>
              </a:rPr>
              <a:t>Weaker responses</a:t>
            </a:r>
          </a:p>
          <a:p>
            <a:pPr marL="514350" indent="-514350">
              <a:buClr>
                <a:schemeClr val="accent1"/>
              </a:buClr>
              <a:buAutoNum type="arabicPeriod"/>
            </a:pPr>
            <a:r>
              <a:rPr lang="en-JP" sz="3200" b="1" dirty="0">
                <a:solidFill>
                  <a:schemeClr val="accent1"/>
                </a:solidFill>
              </a:rPr>
              <a:t>Narrower coverage of responses</a:t>
            </a:r>
          </a:p>
          <a:p>
            <a:pPr marL="514350" indent="-514350">
              <a:buClr>
                <a:schemeClr val="accent1"/>
              </a:buClr>
              <a:buAutoNum type="arabicPeriod"/>
            </a:pPr>
            <a:r>
              <a:rPr lang="en-JP" sz="3200" strike="sngStrike" dirty="0"/>
              <a:t>Slower responses</a:t>
            </a:r>
          </a:p>
          <a:p>
            <a:pPr marL="0" indent="0">
              <a:buClr>
                <a:schemeClr val="accent1"/>
              </a:buClr>
              <a:buNone/>
            </a:pPr>
            <a:endParaRPr lang="en-JP" sz="3200" strike="sngStrike" dirty="0"/>
          </a:p>
          <a:p>
            <a:pPr marL="0" indent="0">
              <a:buClr>
                <a:schemeClr val="accent1"/>
              </a:buClr>
              <a:buNone/>
            </a:pPr>
            <a:r>
              <a:rPr lang="en-JP" sz="3200" dirty="0"/>
              <a:t>Key channel for democracy’s effect:</a:t>
            </a:r>
          </a:p>
          <a:p>
            <a:pPr marL="0" indent="0">
              <a:buNone/>
            </a:pPr>
            <a:r>
              <a:rPr lang="en-JP" sz="3200" b="1" dirty="0"/>
              <a:t>	</a:t>
            </a:r>
            <a:r>
              <a:rPr lang="en-JP" b="1" dirty="0"/>
              <a:t>weaker and narrower </a:t>
            </a:r>
            <a:r>
              <a:rPr lang="en-JP" dirty="0"/>
              <a:t>containment policies</a:t>
            </a:r>
          </a:p>
          <a:p>
            <a:pPr marL="0" indent="0">
              <a:buNone/>
            </a:pPr>
            <a:r>
              <a:rPr lang="en-JP" dirty="0"/>
              <a:t>	</a:t>
            </a:r>
            <a:r>
              <a:rPr lang="en-JP" b="1" i="1" dirty="0"/>
              <a:t>not </a:t>
            </a:r>
            <a:r>
              <a:rPr lang="en-JP" dirty="0"/>
              <a:t>the speed of policy implementation </a:t>
            </a:r>
          </a:p>
          <a:p>
            <a:pPr marL="0" indent="0">
              <a:buClr>
                <a:schemeClr val="accent1"/>
              </a:buClr>
              <a:buNone/>
            </a:pPr>
            <a:endParaRPr lang="en-JP" sz="3200" dirty="0"/>
          </a:p>
          <a:p>
            <a:pPr marL="0" indent="0">
              <a:buClr>
                <a:schemeClr val="accent1"/>
              </a:buClr>
              <a:buNone/>
            </a:pPr>
            <a:endParaRPr lang="en-JP" sz="3200" dirty="0"/>
          </a:p>
        </p:txBody>
      </p:sp>
    </p:spTree>
    <p:extLst>
      <p:ext uri="{BB962C8B-B14F-4D97-AF65-F5344CB8AC3E}">
        <p14:creationId xmlns:p14="http://schemas.microsoft.com/office/powerpoint/2010/main" val="195977005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43B10D-183D-944B-B216-766FF008321E}"/>
              </a:ext>
            </a:extLst>
          </p:cNvPr>
          <p:cNvSpPr>
            <a:spLocks noGrp="1"/>
          </p:cNvSpPr>
          <p:nvPr>
            <p:ph type="title"/>
          </p:nvPr>
        </p:nvSpPr>
        <p:spPr/>
        <p:txBody>
          <a:bodyPr/>
          <a:lstStyle/>
          <a:p>
            <a:r>
              <a:rPr lang="en-JP" dirty="0"/>
              <a:t>1. Severity of policy</a:t>
            </a:r>
          </a:p>
        </p:txBody>
      </p:sp>
      <p:sp>
        <p:nvSpPr>
          <p:cNvPr id="3" name="Content Placeholder 2">
            <a:extLst>
              <a:ext uri="{FF2B5EF4-FFF2-40B4-BE49-F238E27FC236}">
                <a16:creationId xmlns:a16="http://schemas.microsoft.com/office/drawing/2014/main" id="{9870DA06-9B77-784F-A50D-37A5B987008B}"/>
              </a:ext>
            </a:extLst>
          </p:cNvPr>
          <p:cNvSpPr>
            <a:spLocks noGrp="1"/>
          </p:cNvSpPr>
          <p:nvPr>
            <p:ph idx="1"/>
          </p:nvPr>
        </p:nvSpPr>
        <p:spPr>
          <a:xfrm>
            <a:off x="838199" y="1825625"/>
            <a:ext cx="11084859" cy="4351338"/>
          </a:xfrm>
        </p:spPr>
        <p:txBody>
          <a:bodyPr anchor="ctr"/>
          <a:lstStyle/>
          <a:p>
            <a:pPr>
              <a:buClr>
                <a:schemeClr val="accent1"/>
              </a:buClr>
            </a:pPr>
            <a:r>
              <a:rPr lang="en-JP" dirty="0"/>
              <a:t>OxCGRT’s </a:t>
            </a:r>
            <a:r>
              <a:rPr lang="en-JP" dirty="0">
                <a:solidFill>
                  <a:schemeClr val="accent1"/>
                </a:solidFill>
              </a:rPr>
              <a:t>Containment Health Index</a:t>
            </a:r>
          </a:p>
          <a:p>
            <a:pPr lvl="1">
              <a:buClr>
                <a:schemeClr val="accent1"/>
              </a:buClr>
            </a:pPr>
            <a:r>
              <a:rPr lang="en-JP" dirty="0"/>
              <a:t>summarizes the severity and scope of government measures.</a:t>
            </a:r>
          </a:p>
          <a:p>
            <a:pPr lvl="1">
              <a:buClr>
                <a:schemeClr val="accent1"/>
              </a:buClr>
            </a:pPr>
            <a:r>
              <a:rPr lang="en-JP" dirty="0"/>
              <a:t>rates responses across various aspects of civilian life.</a:t>
            </a:r>
          </a:p>
          <a:p>
            <a:pPr>
              <a:buClr>
                <a:schemeClr val="accent1"/>
              </a:buClr>
            </a:pPr>
            <a:r>
              <a:rPr lang="en-JP" dirty="0"/>
              <a:t>Use the Containment Health Index at 10th confirmed case of Covid-19. </a:t>
            </a:r>
          </a:p>
        </p:txBody>
      </p:sp>
    </p:spTree>
    <p:extLst>
      <p:ext uri="{BB962C8B-B14F-4D97-AF65-F5344CB8AC3E}">
        <p14:creationId xmlns:p14="http://schemas.microsoft.com/office/powerpoint/2010/main" val="329974429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Chart, line chart&#10;&#10;Description automatically generated">
            <a:extLst>
              <a:ext uri="{FF2B5EF4-FFF2-40B4-BE49-F238E27FC236}">
                <a16:creationId xmlns:a16="http://schemas.microsoft.com/office/drawing/2014/main" id="{4D253AAB-C5F0-324B-8247-FE54FB36D46B}"/>
              </a:ext>
            </a:extLst>
          </p:cNvPr>
          <p:cNvPicPr>
            <a:picLocks noChangeAspect="1"/>
          </p:cNvPicPr>
          <p:nvPr/>
        </p:nvPicPr>
        <p:blipFill>
          <a:blip r:embed="rId3"/>
          <a:stretch>
            <a:fillRect/>
          </a:stretch>
        </p:blipFill>
        <p:spPr>
          <a:xfrm>
            <a:off x="-896470" y="0"/>
            <a:ext cx="9425582" cy="6858000"/>
          </a:xfrm>
          <a:prstGeom prst="rect">
            <a:avLst/>
          </a:prstGeom>
        </p:spPr>
      </p:pic>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FEC780E8-C8F1-0246-A45F-9681393B15C7}"/>
                  </a:ext>
                </a:extLst>
              </p:cNvPr>
              <p:cNvSpPr/>
              <p:nvPr/>
            </p:nvSpPr>
            <p:spPr>
              <a:xfrm>
                <a:off x="7959169" y="2521059"/>
                <a:ext cx="4232831" cy="1815882"/>
              </a:xfrm>
              <a:prstGeom prst="rect">
                <a:avLst/>
              </a:prstGeom>
            </p:spPr>
            <p:txBody>
              <a:bodyPr wrap="square">
                <a:spAutoFit/>
              </a:bodyPr>
              <a:lstStyle/>
              <a:p>
                <a:pPr algn="ctr"/>
                <a:r>
                  <a:rPr lang="en-JP" sz="2800" dirty="0">
                    <a:solidFill>
                      <a:srgbClr val="C00000"/>
                    </a:solidFill>
                  </a:rPr>
                  <a:t>1 s.d. </a:t>
                </a:r>
                <a14:m>
                  <m:oMath xmlns:m="http://schemas.openxmlformats.org/officeDocument/2006/math">
                    <m:r>
                      <a:rPr lang="en-JP" sz="2800" i="1">
                        <a:solidFill>
                          <a:srgbClr val="C00000"/>
                        </a:solidFill>
                        <a:latin typeface="Cambria Math" panose="02040503050406030204" pitchFamily="18" charset="0"/>
                        <a:ea typeface="Cambria Math" panose="02040503050406030204" pitchFamily="18" charset="0"/>
                      </a:rPr>
                      <m:t>↑</m:t>
                    </m:r>
                  </m:oMath>
                </a14:m>
                <a:r>
                  <a:rPr lang="en-JP" sz="2800" dirty="0">
                    <a:solidFill>
                      <a:srgbClr val="C00000"/>
                    </a:solidFill>
                  </a:rPr>
                  <a:t> in democracy index:</a:t>
                </a:r>
              </a:p>
              <a:p>
                <a:pPr algn="ctr"/>
                <a:r>
                  <a:rPr lang="en-JP" sz="2800" dirty="0">
                    <a:solidFill>
                      <a:srgbClr val="C00000"/>
                    </a:solidFill>
                  </a:rPr>
                  <a:t>~</a:t>
                </a:r>
                <a:r>
                  <a:rPr lang="en-JP" sz="2800" b="1" dirty="0">
                    <a:solidFill>
                      <a:srgbClr val="C00000"/>
                    </a:solidFill>
                  </a:rPr>
                  <a:t>0.4 s.d. </a:t>
                </a:r>
                <a14:m>
                  <m:oMath xmlns:m="http://schemas.openxmlformats.org/officeDocument/2006/math">
                    <m:r>
                      <a:rPr lang="en-JP" sz="2800" b="0" i="1">
                        <a:solidFill>
                          <a:srgbClr val="C00000"/>
                        </a:solidFill>
                        <a:latin typeface="Cambria Math" panose="02040503050406030204" pitchFamily="18" charset="0"/>
                        <a:ea typeface="Cambria Math" panose="02040503050406030204" pitchFamily="18" charset="0"/>
                      </a:rPr>
                      <m:t>↓</m:t>
                    </m:r>
                  </m:oMath>
                </a14:m>
                <a:r>
                  <a:rPr lang="en-JP" sz="2800" dirty="0">
                    <a:solidFill>
                      <a:srgbClr val="C00000"/>
                    </a:solidFill>
                  </a:rPr>
                  <a:t> in </a:t>
                </a:r>
              </a:p>
              <a:p>
                <a:pPr algn="ctr"/>
                <a:r>
                  <a:rPr lang="en-JP" sz="2800" dirty="0">
                    <a:solidFill>
                      <a:srgbClr val="C00000"/>
                    </a:solidFill>
                  </a:rPr>
                  <a:t>Containment Health Index</a:t>
                </a:r>
              </a:p>
              <a:p>
                <a:pPr algn="ctr"/>
                <a:r>
                  <a:rPr lang="en-JP" sz="2800" dirty="0">
                    <a:solidFill>
                      <a:srgbClr val="C00000"/>
                    </a:solidFill>
                  </a:rPr>
                  <a:t>at 10th case of Covid-19</a:t>
                </a:r>
              </a:p>
            </p:txBody>
          </p:sp>
        </mc:Choice>
        <mc:Fallback xmlns="">
          <p:sp>
            <p:nvSpPr>
              <p:cNvPr id="9" name="Rectangle 8">
                <a:extLst>
                  <a:ext uri="{FF2B5EF4-FFF2-40B4-BE49-F238E27FC236}">
                    <a16:creationId xmlns:a16="http://schemas.microsoft.com/office/drawing/2014/main" id="{FEC780E8-C8F1-0246-A45F-9681393B15C7}"/>
                  </a:ext>
                </a:extLst>
              </p:cNvPr>
              <p:cNvSpPr>
                <a:spLocks noRot="1" noChangeAspect="1" noMove="1" noResize="1" noEditPoints="1" noAdjustHandles="1" noChangeArrowheads="1" noChangeShapeType="1" noTextEdit="1"/>
              </p:cNvSpPr>
              <p:nvPr/>
            </p:nvSpPr>
            <p:spPr>
              <a:xfrm>
                <a:off x="7959169" y="2521059"/>
                <a:ext cx="4232831" cy="1815882"/>
              </a:xfrm>
              <a:prstGeom prst="rect">
                <a:avLst/>
              </a:prstGeom>
              <a:blipFill>
                <a:blip r:embed="rId4"/>
                <a:stretch>
                  <a:fillRect l="-2090" t="-3472" r="-2090" b="-8333"/>
                </a:stretch>
              </a:blipFill>
            </p:spPr>
            <p:txBody>
              <a:bodyPr/>
              <a:lstStyle/>
              <a:p>
                <a:r>
                  <a:rPr lang="en-JP">
                    <a:noFill/>
                  </a:rPr>
                  <a:t> </a:t>
                </a:r>
              </a:p>
            </p:txBody>
          </p:sp>
        </mc:Fallback>
      </mc:AlternateContent>
    </p:spTree>
    <p:extLst>
      <p:ext uri="{BB962C8B-B14F-4D97-AF65-F5344CB8AC3E}">
        <p14:creationId xmlns:p14="http://schemas.microsoft.com/office/powerpoint/2010/main" val="39795323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F03D67E-8982-8D4E-9EE6-D00F7A8C7253}"/>
              </a:ext>
            </a:extLst>
          </p:cNvPr>
          <p:cNvSpPr txBox="1"/>
          <p:nvPr/>
        </p:nvSpPr>
        <p:spPr>
          <a:xfrm>
            <a:off x="2217118" y="1593520"/>
            <a:ext cx="8009681" cy="2308324"/>
          </a:xfrm>
          <a:prstGeom prst="rect">
            <a:avLst/>
          </a:prstGeom>
          <a:noFill/>
        </p:spPr>
        <p:txBody>
          <a:bodyPr wrap="square" rtlCol="0">
            <a:spAutoFit/>
          </a:bodyPr>
          <a:lstStyle/>
          <a:p>
            <a:r>
              <a:rPr lang="en-JP" sz="3600" i="1" dirty="0"/>
              <a:t>Are </a:t>
            </a:r>
            <a:r>
              <a:rPr lang="en-JP" sz="3600" b="1" i="1" dirty="0"/>
              <a:t>democracies</a:t>
            </a:r>
            <a:r>
              <a:rPr lang="en-JP" sz="3600" i="1" dirty="0"/>
              <a:t> hampered by </a:t>
            </a:r>
            <a:r>
              <a:rPr lang="en-JP" sz="3600" i="1" dirty="0">
                <a:solidFill>
                  <a:schemeClr val="accent1"/>
                </a:solidFill>
              </a:rPr>
              <a:t>inherent inefficiency and political division </a:t>
            </a:r>
            <a:r>
              <a:rPr lang="en-JP" sz="3600" i="1" dirty="0"/>
              <a:t>– or do their openness and diversity make for a </a:t>
            </a:r>
            <a:r>
              <a:rPr lang="en-JP" sz="3600" i="1" dirty="0">
                <a:solidFill>
                  <a:schemeClr val="accent1"/>
                </a:solidFill>
              </a:rPr>
              <a:t>more effective mobilization</a:t>
            </a:r>
            <a:r>
              <a:rPr lang="en-JP" sz="3600" i="1" dirty="0"/>
              <a:t>…? </a:t>
            </a:r>
          </a:p>
        </p:txBody>
      </p:sp>
      <p:sp>
        <p:nvSpPr>
          <p:cNvPr id="3" name="TextBox 2">
            <a:extLst>
              <a:ext uri="{FF2B5EF4-FFF2-40B4-BE49-F238E27FC236}">
                <a16:creationId xmlns:a16="http://schemas.microsoft.com/office/drawing/2014/main" id="{CE9C3EB3-70F9-9C48-B5FD-8838365566C9}"/>
              </a:ext>
            </a:extLst>
          </p:cNvPr>
          <p:cNvSpPr txBox="1"/>
          <p:nvPr/>
        </p:nvSpPr>
        <p:spPr>
          <a:xfrm>
            <a:off x="3209366" y="4894729"/>
            <a:ext cx="8480612" cy="954107"/>
          </a:xfrm>
          <a:prstGeom prst="rect">
            <a:avLst/>
          </a:prstGeom>
          <a:noFill/>
        </p:spPr>
        <p:txBody>
          <a:bodyPr wrap="square" rtlCol="0">
            <a:spAutoFit/>
          </a:bodyPr>
          <a:lstStyle/>
          <a:p>
            <a:pPr algn="r"/>
            <a:r>
              <a:rPr lang="en-JP" sz="2800" dirty="0"/>
              <a:t>The New York Times, “The Virus Comes for Democracy,” </a:t>
            </a:r>
          </a:p>
          <a:p>
            <a:pPr algn="r"/>
            <a:r>
              <a:rPr lang="en-JP" sz="2800" dirty="0"/>
              <a:t>April 2, 2020</a:t>
            </a:r>
          </a:p>
        </p:txBody>
      </p:sp>
    </p:spTree>
    <p:extLst>
      <p:ext uri="{BB962C8B-B14F-4D97-AF65-F5344CB8AC3E}">
        <p14:creationId xmlns:p14="http://schemas.microsoft.com/office/powerpoint/2010/main" val="176883053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459089-552C-0A49-ACDC-FCD8227B57A6}"/>
              </a:ext>
            </a:extLst>
          </p:cNvPr>
          <p:cNvSpPr>
            <a:spLocks noGrp="1"/>
          </p:cNvSpPr>
          <p:nvPr>
            <p:ph type="title"/>
          </p:nvPr>
        </p:nvSpPr>
        <p:spPr/>
        <p:txBody>
          <a:bodyPr/>
          <a:lstStyle/>
          <a:p>
            <a:r>
              <a:rPr lang="en-JP" dirty="0"/>
              <a:t>2. Coverage of policy </a:t>
            </a:r>
          </a:p>
        </p:txBody>
      </p:sp>
      <p:sp>
        <p:nvSpPr>
          <p:cNvPr id="3" name="Content Placeholder 2">
            <a:extLst>
              <a:ext uri="{FF2B5EF4-FFF2-40B4-BE49-F238E27FC236}">
                <a16:creationId xmlns:a16="http://schemas.microsoft.com/office/drawing/2014/main" id="{BE932D0C-5FE5-1C4D-B11D-BAFD7DC1F0F1}"/>
              </a:ext>
            </a:extLst>
          </p:cNvPr>
          <p:cNvSpPr>
            <a:spLocks noGrp="1"/>
          </p:cNvSpPr>
          <p:nvPr>
            <p:ph idx="1"/>
          </p:nvPr>
        </p:nvSpPr>
        <p:spPr/>
        <p:txBody>
          <a:bodyPr anchor="ctr"/>
          <a:lstStyle/>
          <a:p>
            <a:pPr>
              <a:buClr>
                <a:schemeClr val="accent1"/>
              </a:buClr>
            </a:pPr>
            <a:r>
              <a:rPr lang="en-JP" dirty="0"/>
              <a:t>Percentage of 13 domains in which the government introduced significant containment measures at the 10th confirmed case of Covid-19.</a:t>
            </a:r>
          </a:p>
          <a:p>
            <a:pPr>
              <a:buClr>
                <a:schemeClr val="accent1"/>
              </a:buClr>
            </a:pPr>
            <a:r>
              <a:rPr lang="en-JP" dirty="0"/>
              <a:t>The 13 domains are: </a:t>
            </a:r>
            <a:r>
              <a:rPr lang="en-JP" dirty="0">
                <a:solidFill>
                  <a:schemeClr val="tx2"/>
                </a:solidFill>
              </a:rPr>
              <a:t>schools, workplaces, public events, gatherings, public transport, stay-at-home requirements, domestic travel, international travel, public information campaigns, testing, contact tracing, facial coverings, and vaccinations.</a:t>
            </a:r>
          </a:p>
        </p:txBody>
      </p:sp>
    </p:spTree>
    <p:extLst>
      <p:ext uri="{BB962C8B-B14F-4D97-AF65-F5344CB8AC3E}">
        <p14:creationId xmlns:p14="http://schemas.microsoft.com/office/powerpoint/2010/main" val="107995024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line chart, scatter chart&#10;&#10;Description automatically generated">
            <a:extLst>
              <a:ext uri="{FF2B5EF4-FFF2-40B4-BE49-F238E27FC236}">
                <a16:creationId xmlns:a16="http://schemas.microsoft.com/office/drawing/2014/main" id="{DAA312E5-3F42-894D-AFEA-2BD44FDDAA4C}"/>
              </a:ext>
            </a:extLst>
          </p:cNvPr>
          <p:cNvPicPr>
            <a:picLocks noChangeAspect="1"/>
          </p:cNvPicPr>
          <p:nvPr/>
        </p:nvPicPr>
        <p:blipFill>
          <a:blip r:embed="rId3"/>
          <a:stretch>
            <a:fillRect/>
          </a:stretch>
        </p:blipFill>
        <p:spPr>
          <a:xfrm>
            <a:off x="0" y="0"/>
            <a:ext cx="9425582" cy="6858000"/>
          </a:xfrm>
          <a:prstGeom prst="rect">
            <a:avLst/>
          </a:prstGeom>
        </p:spPr>
      </p:pic>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56124BBD-0BE2-1543-8E5A-9A93B2237763}"/>
                  </a:ext>
                </a:extLst>
              </p:cNvPr>
              <p:cNvSpPr/>
              <p:nvPr/>
            </p:nvSpPr>
            <p:spPr>
              <a:xfrm>
                <a:off x="7673790" y="2521059"/>
                <a:ext cx="4679576" cy="1815882"/>
              </a:xfrm>
              <a:prstGeom prst="rect">
                <a:avLst/>
              </a:prstGeom>
            </p:spPr>
            <p:txBody>
              <a:bodyPr wrap="square">
                <a:spAutoFit/>
              </a:bodyPr>
              <a:lstStyle/>
              <a:p>
                <a:pPr algn="ctr"/>
                <a:r>
                  <a:rPr lang="en-JP" sz="2800" dirty="0">
                    <a:solidFill>
                      <a:srgbClr val="C00000"/>
                    </a:solidFill>
                  </a:rPr>
                  <a:t>1 s.d. </a:t>
                </a:r>
                <a14:m>
                  <m:oMath xmlns:m="http://schemas.openxmlformats.org/officeDocument/2006/math">
                    <m:r>
                      <a:rPr lang="en-JP" sz="2800" i="1">
                        <a:solidFill>
                          <a:srgbClr val="C00000"/>
                        </a:solidFill>
                        <a:latin typeface="Cambria Math" panose="02040503050406030204" pitchFamily="18" charset="0"/>
                        <a:ea typeface="Cambria Math" panose="02040503050406030204" pitchFamily="18" charset="0"/>
                      </a:rPr>
                      <m:t>↑</m:t>
                    </m:r>
                  </m:oMath>
                </a14:m>
                <a:r>
                  <a:rPr lang="en-JP" sz="2800" dirty="0">
                    <a:solidFill>
                      <a:srgbClr val="C00000"/>
                    </a:solidFill>
                  </a:rPr>
                  <a:t> in democracy index:</a:t>
                </a:r>
              </a:p>
              <a:p>
                <a:pPr algn="ctr"/>
                <a:r>
                  <a:rPr lang="en-JP" sz="2800" dirty="0">
                    <a:solidFill>
                      <a:srgbClr val="C00000"/>
                    </a:solidFill>
                  </a:rPr>
                  <a:t>~</a:t>
                </a:r>
                <a:r>
                  <a:rPr lang="en-JP" sz="2800" b="1" dirty="0">
                    <a:solidFill>
                      <a:srgbClr val="C00000"/>
                    </a:solidFill>
                  </a:rPr>
                  <a:t>10 % </a:t>
                </a:r>
                <a14:m>
                  <m:oMath xmlns:m="http://schemas.openxmlformats.org/officeDocument/2006/math">
                    <m:r>
                      <a:rPr lang="en-JP" sz="2800" b="1" i="1">
                        <a:solidFill>
                          <a:srgbClr val="C00000"/>
                        </a:solidFill>
                        <a:latin typeface="Cambria Math" panose="02040503050406030204" pitchFamily="18" charset="0"/>
                        <a:ea typeface="Cambria Math" panose="02040503050406030204" pitchFamily="18" charset="0"/>
                      </a:rPr>
                      <m:t>↓</m:t>
                    </m:r>
                  </m:oMath>
                </a14:m>
                <a:r>
                  <a:rPr lang="en-JP" sz="2800" b="1" dirty="0">
                    <a:solidFill>
                      <a:srgbClr val="C00000"/>
                    </a:solidFill>
                  </a:rPr>
                  <a:t> </a:t>
                </a:r>
                <a:r>
                  <a:rPr lang="en-JP" sz="2800" dirty="0">
                    <a:solidFill>
                      <a:srgbClr val="C00000"/>
                    </a:solidFill>
                  </a:rPr>
                  <a:t>in domains covered by containment policy</a:t>
                </a:r>
              </a:p>
              <a:p>
                <a:pPr algn="ctr"/>
                <a:r>
                  <a:rPr lang="en-JP" sz="2800" dirty="0">
                    <a:solidFill>
                      <a:srgbClr val="C00000"/>
                    </a:solidFill>
                  </a:rPr>
                  <a:t>at 10th Covid-19 case</a:t>
                </a:r>
              </a:p>
            </p:txBody>
          </p:sp>
        </mc:Choice>
        <mc:Fallback xmlns="">
          <p:sp>
            <p:nvSpPr>
              <p:cNvPr id="4" name="Rectangle 3">
                <a:extLst>
                  <a:ext uri="{FF2B5EF4-FFF2-40B4-BE49-F238E27FC236}">
                    <a16:creationId xmlns:a16="http://schemas.microsoft.com/office/drawing/2014/main" id="{56124BBD-0BE2-1543-8E5A-9A93B2237763}"/>
                  </a:ext>
                </a:extLst>
              </p:cNvPr>
              <p:cNvSpPr>
                <a:spLocks noRot="1" noChangeAspect="1" noMove="1" noResize="1" noEditPoints="1" noAdjustHandles="1" noChangeArrowheads="1" noChangeShapeType="1" noTextEdit="1"/>
              </p:cNvSpPr>
              <p:nvPr/>
            </p:nvSpPr>
            <p:spPr>
              <a:xfrm>
                <a:off x="7673790" y="2521059"/>
                <a:ext cx="4679576" cy="1815882"/>
              </a:xfrm>
              <a:prstGeom prst="rect">
                <a:avLst/>
              </a:prstGeom>
              <a:blipFill>
                <a:blip r:embed="rId4"/>
                <a:stretch>
                  <a:fillRect l="-2168" t="-3472" r="-4065" b="-8333"/>
                </a:stretch>
              </a:blipFill>
            </p:spPr>
            <p:txBody>
              <a:bodyPr/>
              <a:lstStyle/>
              <a:p>
                <a:r>
                  <a:rPr lang="en-JP">
                    <a:noFill/>
                  </a:rPr>
                  <a:t> </a:t>
                </a:r>
              </a:p>
            </p:txBody>
          </p:sp>
        </mc:Fallback>
      </mc:AlternateContent>
    </p:spTree>
    <p:extLst>
      <p:ext uri="{BB962C8B-B14F-4D97-AF65-F5344CB8AC3E}">
        <p14:creationId xmlns:p14="http://schemas.microsoft.com/office/powerpoint/2010/main" val="126348116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3F6004-5C52-D945-B716-77E41C65D3E6}"/>
              </a:ext>
            </a:extLst>
          </p:cNvPr>
          <p:cNvSpPr>
            <a:spLocks noGrp="1"/>
          </p:cNvSpPr>
          <p:nvPr>
            <p:ph type="title"/>
          </p:nvPr>
        </p:nvSpPr>
        <p:spPr/>
        <p:txBody>
          <a:bodyPr/>
          <a:lstStyle/>
          <a:p>
            <a:r>
              <a:rPr lang="en-JP" dirty="0"/>
              <a:t>3. Speed of policy</a:t>
            </a:r>
          </a:p>
        </p:txBody>
      </p:sp>
      <p:sp>
        <p:nvSpPr>
          <p:cNvPr id="3" name="Content Placeholder 2">
            <a:extLst>
              <a:ext uri="{FF2B5EF4-FFF2-40B4-BE49-F238E27FC236}">
                <a16:creationId xmlns:a16="http://schemas.microsoft.com/office/drawing/2014/main" id="{4F6A98B1-6262-FF4B-BA52-09E8E80DF929}"/>
              </a:ext>
            </a:extLst>
          </p:cNvPr>
          <p:cNvSpPr>
            <a:spLocks noGrp="1"/>
          </p:cNvSpPr>
          <p:nvPr>
            <p:ph idx="1"/>
          </p:nvPr>
        </p:nvSpPr>
        <p:spPr/>
        <p:txBody>
          <a:bodyPr anchor="ctr"/>
          <a:lstStyle/>
          <a:p>
            <a:pPr>
              <a:buClr>
                <a:schemeClr val="accent1"/>
              </a:buClr>
            </a:pPr>
            <a:r>
              <a:rPr lang="en-JP" dirty="0"/>
              <a:t>Number of days between the 10th confirmed case and the introduction of any containment policy. </a:t>
            </a:r>
          </a:p>
        </p:txBody>
      </p:sp>
    </p:spTree>
    <p:extLst>
      <p:ext uri="{BB962C8B-B14F-4D97-AF65-F5344CB8AC3E}">
        <p14:creationId xmlns:p14="http://schemas.microsoft.com/office/powerpoint/2010/main" val="56241470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box and whisker chart&#10;&#10;Description automatically generated">
            <a:extLst>
              <a:ext uri="{FF2B5EF4-FFF2-40B4-BE49-F238E27FC236}">
                <a16:creationId xmlns:a16="http://schemas.microsoft.com/office/drawing/2014/main" id="{C5F0B290-AF0F-4348-8CCA-BE7010F26310}"/>
              </a:ext>
            </a:extLst>
          </p:cNvPr>
          <p:cNvPicPr>
            <a:picLocks noChangeAspect="1"/>
          </p:cNvPicPr>
          <p:nvPr/>
        </p:nvPicPr>
        <p:blipFill>
          <a:blip r:embed="rId3"/>
          <a:stretch>
            <a:fillRect/>
          </a:stretch>
        </p:blipFill>
        <p:spPr>
          <a:xfrm>
            <a:off x="0" y="0"/>
            <a:ext cx="9425582" cy="6858000"/>
          </a:xfrm>
          <a:prstGeom prst="rect">
            <a:avLst/>
          </a:prstGeom>
        </p:spPr>
      </p:pic>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DFC19D46-4FD7-0647-9C7F-FE92D35E70C2}"/>
                  </a:ext>
                </a:extLst>
              </p:cNvPr>
              <p:cNvSpPr/>
              <p:nvPr/>
            </p:nvSpPr>
            <p:spPr>
              <a:xfrm>
                <a:off x="7655861" y="2090172"/>
                <a:ext cx="4679576" cy="2677656"/>
              </a:xfrm>
              <a:prstGeom prst="rect">
                <a:avLst/>
              </a:prstGeom>
            </p:spPr>
            <p:txBody>
              <a:bodyPr wrap="square">
                <a:spAutoFit/>
              </a:bodyPr>
              <a:lstStyle/>
              <a:p>
                <a:pPr algn="ctr"/>
                <a:r>
                  <a:rPr lang="en-JP" sz="2800" dirty="0">
                    <a:solidFill>
                      <a:srgbClr val="C00000"/>
                    </a:solidFill>
                  </a:rPr>
                  <a:t>1 s.d. </a:t>
                </a:r>
                <a14:m>
                  <m:oMath xmlns:m="http://schemas.openxmlformats.org/officeDocument/2006/math">
                    <m:r>
                      <a:rPr lang="en-JP" sz="2800" i="1">
                        <a:solidFill>
                          <a:srgbClr val="C00000"/>
                        </a:solidFill>
                        <a:latin typeface="Cambria Math" panose="02040503050406030204" pitchFamily="18" charset="0"/>
                        <a:ea typeface="Cambria Math" panose="02040503050406030204" pitchFamily="18" charset="0"/>
                      </a:rPr>
                      <m:t>↑</m:t>
                    </m:r>
                  </m:oMath>
                </a14:m>
                <a:r>
                  <a:rPr lang="en-JP" sz="2800" dirty="0">
                    <a:solidFill>
                      <a:srgbClr val="C00000"/>
                    </a:solidFill>
                  </a:rPr>
                  <a:t> in democracy index:</a:t>
                </a:r>
              </a:p>
              <a:p>
                <a:pPr algn="ctr"/>
                <a:r>
                  <a:rPr lang="en-JP" sz="2800" b="1" dirty="0">
                    <a:solidFill>
                      <a:srgbClr val="C00000"/>
                    </a:solidFill>
                  </a:rPr>
                  <a:t>zero or negative effect </a:t>
                </a:r>
                <a:r>
                  <a:rPr lang="en-JP" sz="2800" dirty="0">
                    <a:solidFill>
                      <a:srgbClr val="C00000"/>
                    </a:solidFill>
                  </a:rPr>
                  <a:t>on</a:t>
                </a:r>
                <a:r>
                  <a:rPr lang="en-JP" sz="2800" b="1" dirty="0">
                    <a:solidFill>
                      <a:srgbClr val="C00000"/>
                    </a:solidFill>
                  </a:rPr>
                  <a:t> </a:t>
                </a:r>
                <a:r>
                  <a:rPr lang="en-JP" sz="2800" dirty="0">
                    <a:solidFill>
                      <a:srgbClr val="C00000"/>
                    </a:solidFill>
                  </a:rPr>
                  <a:t>number of days between 10th case of Covid-19 and the introduction of any containment policy</a:t>
                </a:r>
              </a:p>
            </p:txBody>
          </p:sp>
        </mc:Choice>
        <mc:Fallback xmlns="">
          <p:sp>
            <p:nvSpPr>
              <p:cNvPr id="4" name="Rectangle 3">
                <a:extLst>
                  <a:ext uri="{FF2B5EF4-FFF2-40B4-BE49-F238E27FC236}">
                    <a16:creationId xmlns:a16="http://schemas.microsoft.com/office/drawing/2014/main" id="{DFC19D46-4FD7-0647-9C7F-FE92D35E70C2}"/>
                  </a:ext>
                </a:extLst>
              </p:cNvPr>
              <p:cNvSpPr>
                <a:spLocks noRot="1" noChangeAspect="1" noMove="1" noResize="1" noEditPoints="1" noAdjustHandles="1" noChangeArrowheads="1" noChangeShapeType="1" noTextEdit="1"/>
              </p:cNvSpPr>
              <p:nvPr/>
            </p:nvSpPr>
            <p:spPr>
              <a:xfrm>
                <a:off x="7655861" y="2090172"/>
                <a:ext cx="4679576" cy="2677656"/>
              </a:xfrm>
              <a:prstGeom prst="rect">
                <a:avLst/>
              </a:prstGeom>
              <a:blipFill>
                <a:blip r:embed="rId4"/>
                <a:stretch>
                  <a:fillRect l="-1081" t="-2358" r="-2973" b="-5189"/>
                </a:stretch>
              </a:blipFill>
            </p:spPr>
            <p:txBody>
              <a:bodyPr/>
              <a:lstStyle/>
              <a:p>
                <a:r>
                  <a:rPr lang="en-JP">
                    <a:noFill/>
                  </a:rPr>
                  <a:t> </a:t>
                </a:r>
              </a:p>
            </p:txBody>
          </p:sp>
        </mc:Fallback>
      </mc:AlternateContent>
    </p:spTree>
    <p:extLst>
      <p:ext uri="{BB962C8B-B14F-4D97-AF65-F5344CB8AC3E}">
        <p14:creationId xmlns:p14="http://schemas.microsoft.com/office/powerpoint/2010/main" val="24940081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A03BAB-D5E5-D347-ABA1-3E96D5972590}"/>
              </a:ext>
            </a:extLst>
          </p:cNvPr>
          <p:cNvSpPr>
            <a:spLocks noGrp="1"/>
          </p:cNvSpPr>
          <p:nvPr>
            <p:ph type="title"/>
          </p:nvPr>
        </p:nvSpPr>
        <p:spPr/>
        <p:txBody>
          <a:bodyPr/>
          <a:lstStyle/>
          <a:p>
            <a:r>
              <a:rPr lang="en-JP" dirty="0"/>
              <a:t>Results on mechanisms</a:t>
            </a:r>
          </a:p>
        </p:txBody>
      </p:sp>
      <p:sp>
        <p:nvSpPr>
          <p:cNvPr id="3" name="Content Placeholder 2">
            <a:extLst>
              <a:ext uri="{FF2B5EF4-FFF2-40B4-BE49-F238E27FC236}">
                <a16:creationId xmlns:a16="http://schemas.microsoft.com/office/drawing/2014/main" id="{E0F5A435-61A7-7245-B80F-D062A115E3EB}"/>
              </a:ext>
            </a:extLst>
          </p:cNvPr>
          <p:cNvSpPr>
            <a:spLocks noGrp="1"/>
          </p:cNvSpPr>
          <p:nvPr>
            <p:ph idx="1"/>
          </p:nvPr>
        </p:nvSpPr>
        <p:spPr/>
        <p:txBody>
          <a:bodyPr anchor="ctr">
            <a:normAutofit/>
          </a:bodyPr>
          <a:lstStyle/>
          <a:p>
            <a:pPr marL="0" indent="0">
              <a:buNone/>
            </a:pPr>
            <a:r>
              <a:rPr lang="en-JP" sz="3200" dirty="0"/>
              <a:t>More democratic political regimes caused…</a:t>
            </a:r>
          </a:p>
          <a:p>
            <a:pPr marL="514350" indent="-514350">
              <a:buClr>
                <a:schemeClr val="accent1"/>
              </a:buClr>
              <a:buAutoNum type="arabicPeriod"/>
            </a:pPr>
            <a:r>
              <a:rPr lang="en-JP" sz="3200" b="1" dirty="0">
                <a:solidFill>
                  <a:schemeClr val="accent1"/>
                </a:solidFill>
              </a:rPr>
              <a:t>Weaker responses</a:t>
            </a:r>
          </a:p>
          <a:p>
            <a:pPr marL="514350" indent="-514350">
              <a:buClr>
                <a:schemeClr val="accent1"/>
              </a:buClr>
              <a:buAutoNum type="arabicPeriod"/>
            </a:pPr>
            <a:r>
              <a:rPr lang="en-JP" sz="3200" b="1" dirty="0">
                <a:solidFill>
                  <a:schemeClr val="accent1"/>
                </a:solidFill>
              </a:rPr>
              <a:t>Narrower coverage of responses</a:t>
            </a:r>
          </a:p>
          <a:p>
            <a:pPr marL="514350" indent="-514350">
              <a:buClr>
                <a:schemeClr val="accent1"/>
              </a:buClr>
              <a:buAutoNum type="arabicPeriod"/>
            </a:pPr>
            <a:r>
              <a:rPr lang="en-JP" sz="3200" strike="sngStrike" dirty="0"/>
              <a:t>Slower responses</a:t>
            </a:r>
          </a:p>
        </p:txBody>
      </p:sp>
    </p:spTree>
    <p:extLst>
      <p:ext uri="{BB962C8B-B14F-4D97-AF65-F5344CB8AC3E}">
        <p14:creationId xmlns:p14="http://schemas.microsoft.com/office/powerpoint/2010/main" val="365395364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3E5C0D-9B02-F341-A985-67AEF1E908C7}"/>
              </a:ext>
            </a:extLst>
          </p:cNvPr>
          <p:cNvSpPr>
            <a:spLocks noGrp="1"/>
          </p:cNvSpPr>
          <p:nvPr>
            <p:ph type="title"/>
          </p:nvPr>
        </p:nvSpPr>
        <p:spPr/>
        <p:txBody>
          <a:bodyPr/>
          <a:lstStyle/>
          <a:p>
            <a:r>
              <a:rPr lang="en-JP" dirty="0"/>
              <a:t>Interpretation of results on mechanisms</a:t>
            </a:r>
          </a:p>
        </p:txBody>
      </p:sp>
      <p:sp>
        <p:nvSpPr>
          <p:cNvPr id="4" name="Content Placeholder 2">
            <a:extLst>
              <a:ext uri="{FF2B5EF4-FFF2-40B4-BE49-F238E27FC236}">
                <a16:creationId xmlns:a16="http://schemas.microsoft.com/office/drawing/2014/main" id="{CC5EA6DC-AAC0-4544-B1D2-6EE067AB1054}"/>
              </a:ext>
            </a:extLst>
          </p:cNvPr>
          <p:cNvSpPr>
            <a:spLocks noGrp="1"/>
          </p:cNvSpPr>
          <p:nvPr>
            <p:ph idx="1"/>
          </p:nvPr>
        </p:nvSpPr>
        <p:spPr/>
        <p:txBody>
          <a:bodyPr/>
          <a:lstStyle/>
          <a:p>
            <a:pPr marL="0" indent="0">
              <a:buNone/>
            </a:pPr>
            <a:endParaRPr lang="en-JP" dirty="0"/>
          </a:p>
          <a:p>
            <a:pPr marL="0" indent="0">
              <a:buNone/>
            </a:pPr>
            <a:endParaRPr lang="en-JP" dirty="0"/>
          </a:p>
          <a:p>
            <a:pPr>
              <a:buClr>
                <a:schemeClr val="accent1"/>
              </a:buClr>
            </a:pPr>
            <a:r>
              <a:rPr lang="en-JP" dirty="0"/>
              <a:t>Democratic regimes lead to </a:t>
            </a:r>
            <a:r>
              <a:rPr lang="en-JP" dirty="0">
                <a:solidFill>
                  <a:schemeClr val="accent1"/>
                </a:solidFill>
              </a:rPr>
              <a:t>weaker incentives and authority</a:t>
            </a:r>
            <a:r>
              <a:rPr lang="en-JP" dirty="0"/>
              <a:t> to enforce </a:t>
            </a:r>
            <a:r>
              <a:rPr lang="en-JP" dirty="0">
                <a:solidFill>
                  <a:schemeClr val="accent1"/>
                </a:solidFill>
              </a:rPr>
              <a:t>decisive, wide-ranging containment policies</a:t>
            </a:r>
            <a:r>
              <a:rPr lang="en-JP" dirty="0"/>
              <a:t>. </a:t>
            </a:r>
          </a:p>
          <a:p>
            <a:pPr>
              <a:buClr>
                <a:schemeClr val="accent1"/>
              </a:buClr>
            </a:pPr>
            <a:r>
              <a:rPr lang="en-JP" dirty="0"/>
              <a:t>Such policies are often unpopular, </a:t>
            </a:r>
            <a:r>
              <a:rPr lang="en-JP" dirty="0">
                <a:solidFill>
                  <a:schemeClr val="accent1"/>
                </a:solidFill>
              </a:rPr>
              <a:t>especially at the beginning of the pandemic</a:t>
            </a:r>
            <a:r>
              <a:rPr lang="en-JP" dirty="0"/>
              <a:t>.</a:t>
            </a:r>
          </a:p>
          <a:p>
            <a:endParaRPr lang="en-JP" dirty="0"/>
          </a:p>
        </p:txBody>
      </p:sp>
    </p:spTree>
    <p:extLst>
      <p:ext uri="{BB962C8B-B14F-4D97-AF65-F5344CB8AC3E}">
        <p14:creationId xmlns:p14="http://schemas.microsoft.com/office/powerpoint/2010/main" val="331757444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1CAF06-27A2-A543-BC33-35865C3BCCA7}"/>
              </a:ext>
            </a:extLst>
          </p:cNvPr>
          <p:cNvSpPr>
            <a:spLocks noGrp="1"/>
          </p:cNvSpPr>
          <p:nvPr>
            <p:ph type="title"/>
          </p:nvPr>
        </p:nvSpPr>
        <p:spPr/>
        <p:txBody>
          <a:bodyPr/>
          <a:lstStyle/>
          <a:p>
            <a:r>
              <a:rPr lang="en-JP" dirty="0"/>
              <a:t>Outline</a:t>
            </a:r>
          </a:p>
        </p:txBody>
      </p:sp>
      <p:sp>
        <p:nvSpPr>
          <p:cNvPr id="3" name="Content Placeholder 2">
            <a:extLst>
              <a:ext uri="{FF2B5EF4-FFF2-40B4-BE49-F238E27FC236}">
                <a16:creationId xmlns:a16="http://schemas.microsoft.com/office/drawing/2014/main" id="{F517C1D1-1A08-384F-A732-43C0752BF845}"/>
              </a:ext>
            </a:extLst>
          </p:cNvPr>
          <p:cNvSpPr>
            <a:spLocks noGrp="1"/>
          </p:cNvSpPr>
          <p:nvPr>
            <p:ph idx="1"/>
          </p:nvPr>
        </p:nvSpPr>
        <p:spPr/>
        <p:txBody>
          <a:bodyPr/>
          <a:lstStyle/>
          <a:p>
            <a:pPr marL="571500" indent="-571500">
              <a:buClr>
                <a:schemeClr val="accent1"/>
              </a:buClr>
              <a:buAutoNum type="romanUcPeriod"/>
            </a:pPr>
            <a:r>
              <a:rPr lang="en-JP" dirty="0">
                <a:solidFill>
                  <a:schemeClr val="tx2">
                    <a:lumMod val="60000"/>
                    <a:lumOff val="40000"/>
                  </a:schemeClr>
                </a:solidFill>
              </a:rPr>
              <a:t>Data on economic and public outcomes and democracy </a:t>
            </a:r>
          </a:p>
          <a:p>
            <a:pPr marL="571500" indent="-571500">
              <a:buClr>
                <a:schemeClr val="accent1"/>
              </a:buClr>
              <a:buFont typeface="Arial" panose="020B0604020202020204" pitchFamily="34" charset="0"/>
              <a:buAutoNum type="romanUcPeriod"/>
            </a:pPr>
            <a:r>
              <a:rPr lang="en-JP" dirty="0">
                <a:solidFill>
                  <a:schemeClr val="tx2">
                    <a:lumMod val="60000"/>
                    <a:lumOff val="40000"/>
                  </a:schemeClr>
                </a:solidFill>
              </a:rPr>
              <a:t>OLS relationship between democracy and Covid-19 outcomes</a:t>
            </a:r>
          </a:p>
          <a:p>
            <a:pPr marL="571500" indent="-571500">
              <a:buClr>
                <a:schemeClr val="accent1"/>
              </a:buClr>
              <a:buAutoNum type="romanUcPeriod"/>
            </a:pPr>
            <a:r>
              <a:rPr lang="en-JP" dirty="0">
                <a:solidFill>
                  <a:schemeClr val="tx2">
                    <a:lumMod val="60000"/>
                    <a:lumOff val="40000"/>
                  </a:schemeClr>
                </a:solidFill>
              </a:rPr>
              <a:t>Instruments for political regimes</a:t>
            </a:r>
          </a:p>
          <a:p>
            <a:pPr marL="571500" indent="-571500">
              <a:buClr>
                <a:schemeClr val="accent1"/>
              </a:buClr>
              <a:buAutoNum type="romanUcPeriod"/>
            </a:pPr>
            <a:r>
              <a:rPr lang="en-JP" dirty="0">
                <a:solidFill>
                  <a:schemeClr val="tx2">
                    <a:lumMod val="60000"/>
                    <a:lumOff val="40000"/>
                  </a:schemeClr>
                </a:solidFill>
              </a:rPr>
              <a:t>Results</a:t>
            </a:r>
          </a:p>
          <a:p>
            <a:pPr marL="1028700" lvl="1" indent="-571500">
              <a:buClr>
                <a:schemeClr val="accent1"/>
              </a:buClr>
              <a:buAutoNum type="romanUcPeriod"/>
            </a:pPr>
            <a:r>
              <a:rPr lang="en-JP" dirty="0">
                <a:solidFill>
                  <a:schemeClr val="tx2">
                    <a:lumMod val="60000"/>
                    <a:lumOff val="40000"/>
                  </a:schemeClr>
                </a:solidFill>
              </a:rPr>
              <a:t>Democracy’s causal effect</a:t>
            </a:r>
          </a:p>
          <a:p>
            <a:pPr marL="1028700" lvl="1" indent="-571500">
              <a:buClr>
                <a:schemeClr val="accent1"/>
              </a:buClr>
              <a:buAutoNum type="romanUcPeriod"/>
            </a:pPr>
            <a:r>
              <a:rPr lang="en-JP" dirty="0">
                <a:solidFill>
                  <a:schemeClr val="tx2">
                    <a:lumMod val="60000"/>
                    <a:lumOff val="40000"/>
                  </a:schemeClr>
                </a:solidFill>
              </a:rPr>
              <a:t>Channels behind democracy’s effect</a:t>
            </a:r>
          </a:p>
          <a:p>
            <a:pPr marL="571500" indent="-571500">
              <a:buClr>
                <a:schemeClr val="accent1"/>
              </a:buClr>
              <a:buAutoNum type="romanUcPeriod"/>
            </a:pPr>
            <a:r>
              <a:rPr lang="en-JP" dirty="0"/>
              <a:t>Conclusion</a:t>
            </a:r>
          </a:p>
        </p:txBody>
      </p:sp>
    </p:spTree>
    <p:extLst>
      <p:ext uri="{BB962C8B-B14F-4D97-AF65-F5344CB8AC3E}">
        <p14:creationId xmlns:p14="http://schemas.microsoft.com/office/powerpoint/2010/main" val="211178057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03FB29-02BA-2C4D-94E2-B86D1C90E733}"/>
              </a:ext>
            </a:extLst>
          </p:cNvPr>
          <p:cNvSpPr>
            <a:spLocks noGrp="1"/>
          </p:cNvSpPr>
          <p:nvPr>
            <p:ph type="title"/>
          </p:nvPr>
        </p:nvSpPr>
        <p:spPr/>
        <p:txBody>
          <a:bodyPr/>
          <a:lstStyle/>
          <a:p>
            <a:r>
              <a:rPr lang="en-JP" dirty="0"/>
              <a:t>Curse of Democracy: Evidence from 2020</a:t>
            </a:r>
          </a:p>
        </p:txBody>
      </p:sp>
      <p:sp>
        <p:nvSpPr>
          <p:cNvPr id="3" name="Content Placeholder 2">
            <a:extLst>
              <a:ext uri="{FF2B5EF4-FFF2-40B4-BE49-F238E27FC236}">
                <a16:creationId xmlns:a16="http://schemas.microsoft.com/office/drawing/2014/main" id="{189CC140-A0F9-5242-BAA2-2E392D2F303B}"/>
              </a:ext>
            </a:extLst>
          </p:cNvPr>
          <p:cNvSpPr>
            <a:spLocks noGrp="1"/>
          </p:cNvSpPr>
          <p:nvPr>
            <p:ph idx="1"/>
          </p:nvPr>
        </p:nvSpPr>
        <p:spPr>
          <a:xfrm>
            <a:off x="838200" y="2314761"/>
            <a:ext cx="10515600" cy="4351338"/>
          </a:xfrm>
        </p:spPr>
        <p:txBody>
          <a:bodyPr anchor="ctr">
            <a:normAutofit/>
          </a:bodyPr>
          <a:lstStyle/>
          <a:p>
            <a:pPr marL="0" indent="0">
              <a:buNone/>
            </a:pPr>
            <a:r>
              <a:rPr lang="en-JP" dirty="0"/>
              <a:t>We found that:</a:t>
            </a:r>
          </a:p>
          <a:p>
            <a:pPr>
              <a:buClr>
                <a:schemeClr val="accent1"/>
              </a:buClr>
            </a:pPr>
            <a:r>
              <a:rPr lang="en-JP" dirty="0"/>
              <a:t>Democracy </a:t>
            </a:r>
            <a:r>
              <a:rPr lang="en-JP" dirty="0">
                <a:solidFill>
                  <a:schemeClr val="accent1"/>
                </a:solidFill>
              </a:rPr>
              <a:t>dampens economic growth </a:t>
            </a:r>
            <a:r>
              <a:rPr lang="en-JP" dirty="0"/>
              <a:t>and causes </a:t>
            </a:r>
            <a:r>
              <a:rPr lang="en-JP" dirty="0">
                <a:solidFill>
                  <a:schemeClr val="accent1"/>
                </a:solidFill>
              </a:rPr>
              <a:t>more Covid-19-related deaths</a:t>
            </a:r>
            <a:r>
              <a:rPr lang="en-JP" dirty="0"/>
              <a:t> in 2020.</a:t>
            </a:r>
          </a:p>
          <a:p>
            <a:pPr>
              <a:buClr>
                <a:schemeClr val="accent1"/>
              </a:buClr>
            </a:pPr>
            <a:r>
              <a:rPr lang="en-JP" dirty="0"/>
              <a:t>Mechanism likely to be </a:t>
            </a:r>
            <a:r>
              <a:rPr lang="en-JP" dirty="0">
                <a:solidFill>
                  <a:schemeClr val="accent1"/>
                </a:solidFill>
              </a:rPr>
              <a:t>weaker and narrower containment policies</a:t>
            </a:r>
            <a:r>
              <a:rPr lang="en-JP" dirty="0"/>
              <a:t>.</a:t>
            </a:r>
          </a:p>
          <a:p>
            <a:pPr marL="0" indent="0">
              <a:buNone/>
            </a:pPr>
            <a:endParaRPr lang="en-JP" dirty="0"/>
          </a:p>
          <a:p>
            <a:pPr marL="0" indent="0">
              <a:buNone/>
            </a:pPr>
            <a:endParaRPr lang="en-JP" dirty="0"/>
          </a:p>
          <a:p>
            <a:endParaRPr lang="en-JP" dirty="0"/>
          </a:p>
          <a:p>
            <a:pPr marL="0" indent="0">
              <a:buNone/>
            </a:pPr>
            <a:endParaRPr lang="en-JP" dirty="0"/>
          </a:p>
        </p:txBody>
      </p:sp>
    </p:spTree>
    <p:extLst>
      <p:ext uri="{BB962C8B-B14F-4D97-AF65-F5344CB8AC3E}">
        <p14:creationId xmlns:p14="http://schemas.microsoft.com/office/powerpoint/2010/main" val="185073833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03FB29-02BA-2C4D-94E2-B86D1C90E733}"/>
              </a:ext>
            </a:extLst>
          </p:cNvPr>
          <p:cNvSpPr>
            <a:spLocks noGrp="1"/>
          </p:cNvSpPr>
          <p:nvPr>
            <p:ph type="title"/>
          </p:nvPr>
        </p:nvSpPr>
        <p:spPr/>
        <p:txBody>
          <a:bodyPr/>
          <a:lstStyle/>
          <a:p>
            <a:r>
              <a:rPr lang="en-JP" dirty="0"/>
              <a:t>Curse of Democracy: Evidence from 2020</a:t>
            </a:r>
          </a:p>
        </p:txBody>
      </p:sp>
      <p:sp>
        <p:nvSpPr>
          <p:cNvPr id="3" name="Content Placeholder 2">
            <a:extLst>
              <a:ext uri="{FF2B5EF4-FFF2-40B4-BE49-F238E27FC236}">
                <a16:creationId xmlns:a16="http://schemas.microsoft.com/office/drawing/2014/main" id="{189CC140-A0F9-5242-BAA2-2E392D2F303B}"/>
              </a:ext>
            </a:extLst>
          </p:cNvPr>
          <p:cNvSpPr>
            <a:spLocks noGrp="1"/>
          </p:cNvSpPr>
          <p:nvPr>
            <p:ph idx="1"/>
          </p:nvPr>
        </p:nvSpPr>
        <p:spPr>
          <a:xfrm>
            <a:off x="838200" y="2141537"/>
            <a:ext cx="10515600" cy="4351338"/>
          </a:xfrm>
        </p:spPr>
        <p:txBody>
          <a:bodyPr anchor="ctr">
            <a:normAutofit/>
          </a:bodyPr>
          <a:lstStyle/>
          <a:p>
            <a:pPr marL="0" indent="0">
              <a:buNone/>
            </a:pPr>
            <a:endParaRPr lang="en-JP" dirty="0"/>
          </a:p>
          <a:p>
            <a:pPr marL="0" indent="0">
              <a:buNone/>
            </a:pPr>
            <a:r>
              <a:rPr lang="en-JP" dirty="0">
                <a:solidFill>
                  <a:schemeClr val="accent1"/>
                </a:solidFill>
              </a:rPr>
              <a:t>Moving forward</a:t>
            </a:r>
            <a:r>
              <a:rPr lang="en-JP" dirty="0"/>
              <a:t>: </a:t>
            </a:r>
          </a:p>
          <a:p>
            <a:pPr>
              <a:buClr>
                <a:schemeClr val="accent1"/>
              </a:buClr>
            </a:pPr>
            <a:r>
              <a:rPr lang="en-JP" dirty="0"/>
              <a:t>Better outcome data?</a:t>
            </a:r>
          </a:p>
          <a:p>
            <a:pPr>
              <a:buClr>
                <a:schemeClr val="accent1"/>
              </a:buClr>
            </a:pPr>
            <a:r>
              <a:rPr lang="en-JP" dirty="0"/>
              <a:t>Democracy’s effects on perfomance in other aspects?</a:t>
            </a:r>
          </a:p>
          <a:p>
            <a:pPr>
              <a:buClr>
                <a:schemeClr val="accent1"/>
              </a:buClr>
            </a:pPr>
            <a:r>
              <a:rPr lang="en-JP" dirty="0"/>
              <a:t>Geopolitical movements away from democracy? </a:t>
            </a:r>
          </a:p>
          <a:p>
            <a:pPr marL="0" indent="0">
              <a:buNone/>
            </a:pPr>
            <a:endParaRPr lang="en-JP" dirty="0"/>
          </a:p>
          <a:p>
            <a:pPr marL="0" indent="0">
              <a:buNone/>
            </a:pPr>
            <a:endParaRPr lang="en-JP" dirty="0"/>
          </a:p>
          <a:p>
            <a:endParaRPr lang="en-JP" dirty="0"/>
          </a:p>
          <a:p>
            <a:pPr marL="0" indent="0">
              <a:buNone/>
            </a:pPr>
            <a:endParaRPr lang="en-JP" dirty="0"/>
          </a:p>
        </p:txBody>
      </p:sp>
    </p:spTree>
    <p:extLst>
      <p:ext uri="{BB962C8B-B14F-4D97-AF65-F5344CB8AC3E}">
        <p14:creationId xmlns:p14="http://schemas.microsoft.com/office/powerpoint/2010/main" val="384540822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84BE31-B9B0-964B-97B0-2316229724D9}"/>
              </a:ext>
            </a:extLst>
          </p:cNvPr>
          <p:cNvSpPr>
            <a:spLocks noGrp="1"/>
          </p:cNvSpPr>
          <p:nvPr>
            <p:ph type="title"/>
          </p:nvPr>
        </p:nvSpPr>
        <p:spPr/>
        <p:txBody>
          <a:bodyPr/>
          <a:lstStyle/>
          <a:p>
            <a:r>
              <a:rPr lang="en-JP" dirty="0"/>
              <a:t>Curse of Democracy: Evidence from 2020</a:t>
            </a:r>
          </a:p>
        </p:txBody>
      </p:sp>
      <p:sp>
        <p:nvSpPr>
          <p:cNvPr id="3" name="Content Placeholder 2">
            <a:extLst>
              <a:ext uri="{FF2B5EF4-FFF2-40B4-BE49-F238E27FC236}">
                <a16:creationId xmlns:a16="http://schemas.microsoft.com/office/drawing/2014/main" id="{66F5B03D-AA56-4047-A043-A4D5F1D8BADA}"/>
              </a:ext>
            </a:extLst>
          </p:cNvPr>
          <p:cNvSpPr>
            <a:spLocks noGrp="1"/>
          </p:cNvSpPr>
          <p:nvPr>
            <p:ph idx="1"/>
          </p:nvPr>
        </p:nvSpPr>
        <p:spPr/>
        <p:txBody>
          <a:bodyPr anchor="ctr"/>
          <a:lstStyle/>
          <a:p>
            <a:pPr marL="0" indent="0">
              <a:buNone/>
            </a:pPr>
            <a:r>
              <a:rPr lang="en-JP" dirty="0">
                <a:solidFill>
                  <a:schemeClr val="accent1"/>
                </a:solidFill>
              </a:rPr>
              <a:t>Policy Implication:</a:t>
            </a:r>
          </a:p>
          <a:p>
            <a:pPr>
              <a:buClr>
                <a:schemeClr val="accent1"/>
              </a:buClr>
            </a:pPr>
            <a:r>
              <a:rPr lang="en-JP" i="1" dirty="0"/>
              <a:t>Not </a:t>
            </a:r>
            <a:r>
              <a:rPr lang="en-JP" dirty="0"/>
              <a:t>a general case against democracy</a:t>
            </a:r>
          </a:p>
          <a:p>
            <a:pPr lvl="1">
              <a:buClr>
                <a:schemeClr val="accent1"/>
              </a:buClr>
            </a:pPr>
            <a:r>
              <a:rPr lang="en-JP" dirty="0"/>
              <a:t>normative and procedural virtues</a:t>
            </a:r>
          </a:p>
          <a:p>
            <a:pPr lvl="1">
              <a:buClr>
                <a:schemeClr val="accent1"/>
              </a:buClr>
            </a:pPr>
            <a:r>
              <a:rPr lang="en-JP" dirty="0"/>
              <a:t>democracies may be better in the long run</a:t>
            </a:r>
          </a:p>
          <a:p>
            <a:pPr>
              <a:buClr>
                <a:schemeClr val="accent1"/>
              </a:buClr>
            </a:pPr>
            <a:r>
              <a:rPr lang="en-JP" dirty="0"/>
              <a:t>Preferred interpretation: </a:t>
            </a:r>
          </a:p>
          <a:p>
            <a:pPr lvl="1">
              <a:buClr>
                <a:schemeClr val="accent1"/>
              </a:buClr>
            </a:pPr>
            <a:r>
              <a:rPr lang="en-JP" dirty="0">
                <a:solidFill>
                  <a:schemeClr val="accent1"/>
                </a:solidFill>
              </a:rPr>
              <a:t>Democracy has room for improvement in </a:t>
            </a:r>
            <a:r>
              <a:rPr lang="en-JP" i="1" dirty="0">
                <a:solidFill>
                  <a:schemeClr val="accent1"/>
                </a:solidFill>
              </a:rPr>
              <a:t>particular</a:t>
            </a:r>
            <a:r>
              <a:rPr lang="en-JP" dirty="0">
                <a:solidFill>
                  <a:schemeClr val="accent1"/>
                </a:solidFill>
              </a:rPr>
              <a:t> aspects in </a:t>
            </a:r>
            <a:r>
              <a:rPr lang="en-JP" i="1" dirty="0">
                <a:solidFill>
                  <a:schemeClr val="accent1"/>
                </a:solidFill>
              </a:rPr>
              <a:t>particular</a:t>
            </a:r>
            <a:r>
              <a:rPr lang="en-JP" dirty="0">
                <a:solidFill>
                  <a:schemeClr val="accent1"/>
                </a:solidFill>
              </a:rPr>
              <a:t> situations.</a:t>
            </a:r>
          </a:p>
          <a:p>
            <a:pPr marL="0" indent="0">
              <a:buNone/>
            </a:pPr>
            <a:endParaRPr lang="en-JP" dirty="0">
              <a:solidFill>
                <a:schemeClr val="accent1"/>
              </a:solidFill>
            </a:endParaRPr>
          </a:p>
        </p:txBody>
      </p:sp>
    </p:spTree>
    <p:extLst>
      <p:ext uri="{BB962C8B-B14F-4D97-AF65-F5344CB8AC3E}">
        <p14:creationId xmlns:p14="http://schemas.microsoft.com/office/powerpoint/2010/main" val="24489859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1E4469-06BA-D440-92B6-89A018B81CD4}"/>
              </a:ext>
            </a:extLst>
          </p:cNvPr>
          <p:cNvSpPr>
            <a:spLocks noGrp="1"/>
          </p:cNvSpPr>
          <p:nvPr>
            <p:ph type="title"/>
          </p:nvPr>
        </p:nvSpPr>
        <p:spPr/>
        <p:txBody>
          <a:bodyPr/>
          <a:lstStyle/>
          <a:p>
            <a:r>
              <a:rPr lang="en-JP" dirty="0"/>
              <a:t>Question and empirical strategy</a:t>
            </a:r>
          </a:p>
        </p:txBody>
      </p:sp>
      <p:sp>
        <p:nvSpPr>
          <p:cNvPr id="3" name="Content Placeholder 2">
            <a:extLst>
              <a:ext uri="{FF2B5EF4-FFF2-40B4-BE49-F238E27FC236}">
                <a16:creationId xmlns:a16="http://schemas.microsoft.com/office/drawing/2014/main" id="{D9A76AE3-48F4-A940-AA50-ADB0C048E1F5}"/>
              </a:ext>
            </a:extLst>
          </p:cNvPr>
          <p:cNvSpPr>
            <a:spLocks noGrp="1"/>
          </p:cNvSpPr>
          <p:nvPr>
            <p:ph idx="1"/>
          </p:nvPr>
        </p:nvSpPr>
        <p:spPr>
          <a:xfrm>
            <a:off x="838200" y="2049503"/>
            <a:ext cx="10515600" cy="5230083"/>
          </a:xfrm>
        </p:spPr>
        <p:txBody>
          <a:bodyPr/>
          <a:lstStyle/>
          <a:p>
            <a:pPr marL="0" indent="0">
              <a:buNone/>
            </a:pPr>
            <a:r>
              <a:rPr lang="en-JP" b="1" dirty="0">
                <a:solidFill>
                  <a:schemeClr val="accent1"/>
                </a:solidFill>
              </a:rPr>
              <a:t>Context: </a:t>
            </a:r>
            <a:r>
              <a:rPr lang="en-JP" dirty="0"/>
              <a:t>Democracy is associated with worse </a:t>
            </a:r>
            <a:r>
              <a:rPr lang="en-JP"/>
              <a:t>economic </a:t>
            </a:r>
            <a:r>
              <a:rPr lang="en-US" dirty="0"/>
              <a:t>&amp;</a:t>
            </a:r>
            <a:r>
              <a:rPr lang="en-JP"/>
              <a:t> </a:t>
            </a:r>
            <a:r>
              <a:rPr lang="en-JP" dirty="0"/>
              <a:t>health outcomes </a:t>
            </a:r>
            <a:r>
              <a:rPr lang="en-JP"/>
              <a:t>in </a:t>
            </a:r>
            <a:r>
              <a:rPr lang="en-US" dirty="0"/>
              <a:t>this century</a:t>
            </a:r>
            <a:endParaRPr lang="en-JP" dirty="0"/>
          </a:p>
          <a:p>
            <a:endParaRPr lang="en-JP" b="1" dirty="0"/>
          </a:p>
          <a:p>
            <a:pPr marL="0" indent="0">
              <a:buNone/>
            </a:pPr>
            <a:r>
              <a:rPr lang="en-JP" b="1" dirty="0">
                <a:solidFill>
                  <a:schemeClr val="accent1"/>
                </a:solidFill>
              </a:rPr>
              <a:t>Question: </a:t>
            </a:r>
            <a:r>
              <a:rPr lang="en-JP" dirty="0"/>
              <a:t>Did democratic political regimes </a:t>
            </a:r>
            <a:r>
              <a:rPr lang="en-JP" i="1" dirty="0"/>
              <a:t>cause</a:t>
            </a:r>
            <a:r>
              <a:rPr lang="en-JP" dirty="0"/>
              <a:t> the worse outcomes? </a:t>
            </a:r>
          </a:p>
          <a:p>
            <a:endParaRPr lang="en-JP" b="1" dirty="0"/>
          </a:p>
          <a:p>
            <a:pPr marL="0" indent="0">
              <a:buNone/>
            </a:pPr>
            <a:r>
              <a:rPr lang="en-JP" b="1" dirty="0">
                <a:solidFill>
                  <a:schemeClr val="accent1"/>
                </a:solidFill>
              </a:rPr>
              <a:t>Empirical strategy</a:t>
            </a:r>
            <a:r>
              <a:rPr lang="en-JP" b="1">
                <a:solidFill>
                  <a:schemeClr val="accent1"/>
                </a:solidFill>
              </a:rPr>
              <a:t>:</a:t>
            </a:r>
            <a:r>
              <a:rPr lang="en-US" dirty="0">
                <a:solidFill>
                  <a:schemeClr val="accent1"/>
                </a:solidFill>
              </a:rPr>
              <a:t> </a:t>
            </a:r>
            <a:r>
              <a:rPr lang="en-US" dirty="0"/>
              <a:t>5 of the most influential IVs for political institutions</a:t>
            </a:r>
            <a:endParaRPr lang="en-JP" dirty="0"/>
          </a:p>
        </p:txBody>
      </p:sp>
    </p:spTree>
    <p:extLst>
      <p:ext uri="{BB962C8B-B14F-4D97-AF65-F5344CB8AC3E}">
        <p14:creationId xmlns:p14="http://schemas.microsoft.com/office/powerpoint/2010/main" val="287534939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CC5EA6DC-AAC0-4544-B1D2-6EE067AB1054}"/>
              </a:ext>
            </a:extLst>
          </p:cNvPr>
          <p:cNvSpPr>
            <a:spLocks noGrp="1"/>
          </p:cNvSpPr>
          <p:nvPr>
            <p:ph idx="1"/>
          </p:nvPr>
        </p:nvSpPr>
        <p:spPr>
          <a:xfrm>
            <a:off x="838200" y="1253331"/>
            <a:ext cx="10515600" cy="4351338"/>
          </a:xfrm>
        </p:spPr>
        <p:txBody>
          <a:bodyPr/>
          <a:lstStyle/>
          <a:p>
            <a:pPr marL="0" indent="0">
              <a:buNone/>
            </a:pPr>
            <a:endParaRPr lang="en-JP" dirty="0"/>
          </a:p>
          <a:p>
            <a:pPr marL="0" indent="0">
              <a:buNone/>
            </a:pPr>
            <a:endParaRPr lang="en-JP" dirty="0"/>
          </a:p>
          <a:p>
            <a:pPr marL="0" indent="0">
              <a:buNone/>
            </a:pPr>
            <a:r>
              <a:rPr lang="en-JP" sz="4000" b="1" dirty="0"/>
              <a:t>“</a:t>
            </a:r>
            <a:r>
              <a:rPr lang="en-JP" sz="4000" b="1" i="1" dirty="0"/>
              <a:t>We all know what to do, we just don’t know how to get re-elected after we’ve done it.”</a:t>
            </a:r>
          </a:p>
          <a:p>
            <a:pPr marL="0" indent="0" algn="ctr">
              <a:buNone/>
            </a:pPr>
            <a:endParaRPr lang="en-JP" sz="4000" i="1" dirty="0"/>
          </a:p>
          <a:p>
            <a:pPr marL="0" indent="0" algn="r">
              <a:buNone/>
            </a:pPr>
            <a:endParaRPr lang="en-JP" dirty="0"/>
          </a:p>
        </p:txBody>
      </p:sp>
      <p:sp>
        <p:nvSpPr>
          <p:cNvPr id="7" name="TextBox 6">
            <a:extLst>
              <a:ext uri="{FF2B5EF4-FFF2-40B4-BE49-F238E27FC236}">
                <a16:creationId xmlns:a16="http://schemas.microsoft.com/office/drawing/2014/main" id="{F9A6EB55-B8A4-1840-A8BE-304B5C7801D8}"/>
              </a:ext>
            </a:extLst>
          </p:cNvPr>
          <p:cNvSpPr txBox="1"/>
          <p:nvPr/>
        </p:nvSpPr>
        <p:spPr>
          <a:xfrm>
            <a:off x="2940424" y="3854824"/>
            <a:ext cx="8928847" cy="1077218"/>
          </a:xfrm>
          <a:prstGeom prst="rect">
            <a:avLst/>
          </a:prstGeom>
          <a:noFill/>
        </p:spPr>
        <p:txBody>
          <a:bodyPr wrap="square" rtlCol="0">
            <a:spAutoFit/>
          </a:bodyPr>
          <a:lstStyle/>
          <a:p>
            <a:pPr algn="r"/>
            <a:r>
              <a:rPr lang="en-JP" sz="3200" dirty="0"/>
              <a:t>Jean-Claude Juncker</a:t>
            </a:r>
          </a:p>
          <a:p>
            <a:pPr algn="r"/>
            <a:r>
              <a:rPr lang="en-JP" sz="3200" dirty="0"/>
              <a:t>President of the European Commission (2014-2019)</a:t>
            </a:r>
            <a:endParaRPr lang="en-JP" dirty="0"/>
          </a:p>
        </p:txBody>
      </p:sp>
    </p:spTree>
    <p:extLst>
      <p:ext uri="{BB962C8B-B14F-4D97-AF65-F5344CB8AC3E}">
        <p14:creationId xmlns:p14="http://schemas.microsoft.com/office/powerpoint/2010/main" val="4082808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9FCEC5-0C29-FA44-9EB4-8929E6582D2D}"/>
              </a:ext>
            </a:extLst>
          </p:cNvPr>
          <p:cNvSpPr>
            <a:spLocks noGrp="1"/>
          </p:cNvSpPr>
          <p:nvPr>
            <p:ph type="title"/>
          </p:nvPr>
        </p:nvSpPr>
        <p:spPr/>
        <p:txBody>
          <a:bodyPr/>
          <a:lstStyle/>
          <a:p>
            <a:r>
              <a:rPr lang="en-JP" dirty="0"/>
              <a:t>Preview of findings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83E42D2-CD5B-9B41-BD6B-C886DBCA4445}"/>
                  </a:ext>
                </a:extLst>
              </p:cNvPr>
              <p:cNvSpPr>
                <a:spLocks noGrp="1"/>
              </p:cNvSpPr>
              <p:nvPr>
                <p:ph idx="1"/>
              </p:nvPr>
            </p:nvSpPr>
            <p:spPr>
              <a:xfrm>
                <a:off x="838200" y="1825625"/>
                <a:ext cx="11353800" cy="4351338"/>
              </a:xfrm>
            </p:spPr>
            <p:txBody>
              <a:bodyPr/>
              <a:lstStyle/>
              <a:p>
                <a:pPr marL="0" indent="0">
                  <a:buNone/>
                </a:pPr>
                <a:r>
                  <a:rPr lang="en-JP" dirty="0">
                    <a:solidFill>
                      <a:schemeClr val="accent1"/>
                    </a:solidFill>
                  </a:rPr>
                  <a:t>Democracy </a:t>
                </a:r>
                <a:r>
                  <a:rPr lang="en-JP" b="1" i="1" dirty="0">
                    <a:solidFill>
                      <a:schemeClr val="accent1"/>
                    </a:solidFill>
                  </a:rPr>
                  <a:t>caused</a:t>
                </a:r>
                <a:r>
                  <a:rPr lang="en-JP" dirty="0">
                    <a:solidFill>
                      <a:schemeClr val="accent1"/>
                    </a:solidFill>
                  </a:rPr>
                  <a:t> worse economic and health outcomes in the pandemic.  </a:t>
                </a:r>
              </a:p>
              <a:p>
                <a:pPr marL="0" indent="0">
                  <a:buNone/>
                </a:pPr>
                <a:r>
                  <a:rPr lang="en-JP" dirty="0"/>
                  <a:t>	</a:t>
                </a:r>
                <a:r>
                  <a:rPr lang="en-JP" sz="2400" dirty="0"/>
                  <a:t>1 s.d. </a:t>
                </a:r>
                <a14:m>
                  <m:oMath xmlns:m="http://schemas.openxmlformats.org/officeDocument/2006/math">
                    <m:r>
                      <a:rPr lang="en-JP" sz="2400" i="1" smtClean="0">
                        <a:latin typeface="Cambria Math" panose="02040503050406030204" pitchFamily="18" charset="0"/>
                        <a:ea typeface="Cambria Math" panose="02040503050406030204" pitchFamily="18" charset="0"/>
                      </a:rPr>
                      <m:t>↑</m:t>
                    </m:r>
                  </m:oMath>
                </a14:m>
                <a:r>
                  <a:rPr lang="en-JP" sz="2400" dirty="0"/>
                  <a:t> in democracy index causes ~</a:t>
                </a:r>
                <a:r>
                  <a:rPr lang="en-JP" sz="2400" b="1" dirty="0"/>
                  <a:t>3 percentage-point </a:t>
                </a:r>
                <a14:m>
                  <m:oMath xmlns:m="http://schemas.openxmlformats.org/officeDocument/2006/math">
                    <m:r>
                      <a:rPr lang="en-JP" sz="2400" b="1" i="1" smtClean="0">
                        <a:latin typeface="Cambria Math" panose="02040503050406030204" pitchFamily="18" charset="0"/>
                        <a:ea typeface="Cambria Math" panose="02040503050406030204" pitchFamily="18" charset="0"/>
                      </a:rPr>
                      <m:t>↓</m:t>
                    </m:r>
                  </m:oMath>
                </a14:m>
                <a:r>
                  <a:rPr lang="en-JP" sz="2400" b="1" dirty="0"/>
                  <a:t> in GDP </a:t>
                </a:r>
                <a:r>
                  <a:rPr lang="en-JP" sz="2400" dirty="0"/>
                  <a:t>and</a:t>
                </a:r>
              </a:p>
              <a:p>
                <a:pPr marL="457200" lvl="1" indent="0">
                  <a:buNone/>
                </a:pPr>
                <a:r>
                  <a:rPr lang="en-JP" b="1" dirty="0"/>
                  <a:t>	~400 </a:t>
                </a:r>
                <a14:m>
                  <m:oMath xmlns:m="http://schemas.openxmlformats.org/officeDocument/2006/math">
                    <m:r>
                      <a:rPr lang="en-JP" b="1" i="1" smtClean="0">
                        <a:latin typeface="Cambria Math" panose="02040503050406030204" pitchFamily="18" charset="0"/>
                        <a:ea typeface="Cambria Math" panose="02040503050406030204" pitchFamily="18" charset="0"/>
                      </a:rPr>
                      <m:t>↑</m:t>
                    </m:r>
                  </m:oMath>
                </a14:m>
                <a:r>
                  <a:rPr lang="en-JP" b="1" dirty="0"/>
                  <a:t> Covid-19 related deaths per million </a:t>
                </a:r>
                <a:r>
                  <a:rPr lang="en-JP" dirty="0"/>
                  <a:t>during 2020.</a:t>
                </a:r>
              </a:p>
              <a:p>
                <a:pPr marL="0" indent="0">
                  <a:buNone/>
                </a:pPr>
                <a:endParaRPr lang="en-JP" dirty="0"/>
              </a:p>
              <a:p>
                <a:pPr marL="0" indent="0">
                  <a:buNone/>
                </a:pPr>
                <a:r>
                  <a:rPr lang="en-JP" dirty="0">
                    <a:solidFill>
                      <a:schemeClr val="accent1"/>
                    </a:solidFill>
                  </a:rPr>
                  <a:t>Major channels for democracy’s adverse effect </a:t>
                </a:r>
              </a:p>
              <a:p>
                <a:pPr marL="0" indent="0">
                  <a:buNone/>
                </a:pPr>
                <a:r>
                  <a:rPr lang="en-JP" sz="2400" dirty="0"/>
                  <a:t>	</a:t>
                </a:r>
                <a:r>
                  <a:rPr lang="en-JP" sz="2400" b="1" dirty="0"/>
                  <a:t>weaker and narrower </a:t>
                </a:r>
                <a:r>
                  <a:rPr lang="en-JP" sz="2400" dirty="0"/>
                  <a:t>containment policies at the beginning of the pandemic</a:t>
                </a:r>
              </a:p>
              <a:p>
                <a:pPr marL="0" indent="0">
                  <a:buNone/>
                </a:pPr>
                <a:r>
                  <a:rPr lang="en-JP" sz="2400" dirty="0"/>
                  <a:t>       	</a:t>
                </a:r>
                <a:r>
                  <a:rPr lang="en-JP" sz="2400" b="1" i="1" dirty="0"/>
                  <a:t>not </a:t>
                </a:r>
                <a:r>
                  <a:rPr lang="en-JP" sz="2400" dirty="0"/>
                  <a:t>the speed of policy implementation. </a:t>
                </a:r>
              </a:p>
              <a:p>
                <a:pPr marL="457200" lvl="1" indent="0">
                  <a:buNone/>
                </a:pPr>
                <a:endParaRPr lang="en-JP" dirty="0"/>
              </a:p>
            </p:txBody>
          </p:sp>
        </mc:Choice>
        <mc:Fallback xmlns="">
          <p:sp>
            <p:nvSpPr>
              <p:cNvPr id="3" name="Content Placeholder 2">
                <a:extLst>
                  <a:ext uri="{FF2B5EF4-FFF2-40B4-BE49-F238E27FC236}">
                    <a16:creationId xmlns:a16="http://schemas.microsoft.com/office/drawing/2014/main" id="{183E42D2-CD5B-9B41-BD6B-C886DBCA4445}"/>
                  </a:ext>
                </a:extLst>
              </p:cNvPr>
              <p:cNvSpPr>
                <a:spLocks noGrp="1" noRot="1" noChangeAspect="1" noMove="1" noResize="1" noEditPoints="1" noAdjustHandles="1" noChangeArrowheads="1" noChangeShapeType="1" noTextEdit="1"/>
              </p:cNvSpPr>
              <p:nvPr>
                <p:ph idx="1"/>
              </p:nvPr>
            </p:nvSpPr>
            <p:spPr>
              <a:xfrm>
                <a:off x="838200" y="1825625"/>
                <a:ext cx="11353800" cy="4351338"/>
              </a:xfrm>
              <a:blipFill>
                <a:blip r:embed="rId3"/>
                <a:stretch>
                  <a:fillRect l="-1117" t="-2326"/>
                </a:stretch>
              </a:blipFill>
            </p:spPr>
            <p:txBody>
              <a:bodyPr/>
              <a:lstStyle/>
              <a:p>
                <a:r>
                  <a:rPr lang="en-JP">
                    <a:noFill/>
                  </a:rPr>
                  <a:t> </a:t>
                </a:r>
              </a:p>
            </p:txBody>
          </p:sp>
        </mc:Fallback>
      </mc:AlternateContent>
    </p:spTree>
    <p:extLst>
      <p:ext uri="{BB962C8B-B14F-4D97-AF65-F5344CB8AC3E}">
        <p14:creationId xmlns:p14="http://schemas.microsoft.com/office/powerpoint/2010/main" val="7296419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FE121-A533-C64C-988D-52A29EBBB778}"/>
              </a:ext>
            </a:extLst>
          </p:cNvPr>
          <p:cNvSpPr>
            <a:spLocks noGrp="1"/>
          </p:cNvSpPr>
          <p:nvPr>
            <p:ph type="title"/>
          </p:nvPr>
        </p:nvSpPr>
        <p:spPr/>
        <p:txBody>
          <a:bodyPr/>
          <a:lstStyle/>
          <a:p>
            <a:r>
              <a:rPr lang="en-JP" dirty="0"/>
              <a:t>Literature review</a:t>
            </a:r>
          </a:p>
        </p:txBody>
      </p:sp>
      <p:sp>
        <p:nvSpPr>
          <p:cNvPr id="3" name="Content Placeholder 2">
            <a:extLst>
              <a:ext uri="{FF2B5EF4-FFF2-40B4-BE49-F238E27FC236}">
                <a16:creationId xmlns:a16="http://schemas.microsoft.com/office/drawing/2014/main" id="{3EBC63E7-66E7-4D4B-998F-F03ADFAF726D}"/>
              </a:ext>
            </a:extLst>
          </p:cNvPr>
          <p:cNvSpPr>
            <a:spLocks noGrp="1"/>
          </p:cNvSpPr>
          <p:nvPr>
            <p:ph idx="1"/>
          </p:nvPr>
        </p:nvSpPr>
        <p:spPr/>
        <p:txBody>
          <a:bodyPr/>
          <a:lstStyle/>
          <a:p>
            <a:pPr marL="0" indent="0">
              <a:buNone/>
            </a:pPr>
            <a:endParaRPr lang="en-JP" dirty="0">
              <a:solidFill>
                <a:schemeClr val="accent1"/>
              </a:solidFill>
            </a:endParaRPr>
          </a:p>
          <a:p>
            <a:pPr marL="0" indent="0">
              <a:buNone/>
            </a:pPr>
            <a:endParaRPr lang="en-JP" dirty="0">
              <a:solidFill>
                <a:schemeClr val="accent1"/>
              </a:solidFill>
            </a:endParaRPr>
          </a:p>
          <a:p>
            <a:pPr marL="0" indent="0">
              <a:buNone/>
            </a:pPr>
            <a:r>
              <a:rPr lang="en-JP" dirty="0">
                <a:solidFill>
                  <a:schemeClr val="accent1"/>
                </a:solidFill>
              </a:rPr>
              <a:t>1. Democracy, economic growth and public health</a:t>
            </a:r>
          </a:p>
          <a:p>
            <a:pPr marL="0" indent="0">
              <a:buNone/>
            </a:pPr>
            <a:endParaRPr lang="en-JP" dirty="0">
              <a:solidFill>
                <a:schemeClr val="accent1"/>
              </a:solidFill>
            </a:endParaRPr>
          </a:p>
          <a:p>
            <a:pPr marL="0" indent="0">
              <a:buNone/>
            </a:pPr>
            <a:r>
              <a:rPr lang="en-JP" dirty="0">
                <a:solidFill>
                  <a:schemeClr val="accent1"/>
                </a:solidFill>
              </a:rPr>
              <a:t>2. Economics of pandemics</a:t>
            </a:r>
          </a:p>
          <a:p>
            <a:pPr marL="0" indent="0">
              <a:buNone/>
            </a:pPr>
            <a:endParaRPr lang="en-JP" dirty="0"/>
          </a:p>
        </p:txBody>
      </p:sp>
    </p:spTree>
    <p:extLst>
      <p:ext uri="{BB962C8B-B14F-4D97-AF65-F5344CB8AC3E}">
        <p14:creationId xmlns:p14="http://schemas.microsoft.com/office/powerpoint/2010/main" val="41691671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50321C-CEB4-8B4F-ABFB-E039C2E29497}"/>
              </a:ext>
            </a:extLst>
          </p:cNvPr>
          <p:cNvSpPr>
            <a:spLocks noGrp="1"/>
          </p:cNvSpPr>
          <p:nvPr>
            <p:ph type="title"/>
          </p:nvPr>
        </p:nvSpPr>
        <p:spPr>
          <a:xfrm>
            <a:off x="0" y="315975"/>
            <a:ext cx="12478870" cy="1325563"/>
          </a:xfrm>
        </p:spPr>
        <p:txBody>
          <a:bodyPr/>
          <a:lstStyle/>
          <a:p>
            <a:r>
              <a:rPr lang="en-JP" sz="4000" dirty="0">
                <a:solidFill>
                  <a:schemeClr val="accent1"/>
                </a:solidFill>
              </a:rPr>
              <a:t>1a. Democracy, economic growth and public health</a:t>
            </a:r>
            <a:endParaRPr lang="en-JP" dirty="0">
              <a:solidFill>
                <a:schemeClr val="accent1"/>
              </a:solidFill>
            </a:endParaRPr>
          </a:p>
        </p:txBody>
      </p:sp>
      <p:sp>
        <p:nvSpPr>
          <p:cNvPr id="3" name="Content Placeholder 2">
            <a:extLst>
              <a:ext uri="{FF2B5EF4-FFF2-40B4-BE49-F238E27FC236}">
                <a16:creationId xmlns:a16="http://schemas.microsoft.com/office/drawing/2014/main" id="{83A5A32F-59BC-0F40-93FD-A09F0A7E77BC}"/>
              </a:ext>
            </a:extLst>
          </p:cNvPr>
          <p:cNvSpPr>
            <a:spLocks noGrp="1"/>
          </p:cNvSpPr>
          <p:nvPr>
            <p:ph idx="1"/>
          </p:nvPr>
        </p:nvSpPr>
        <p:spPr>
          <a:xfrm>
            <a:off x="658906" y="1818154"/>
            <a:ext cx="10515600" cy="4351338"/>
          </a:xfrm>
        </p:spPr>
        <p:txBody>
          <a:bodyPr>
            <a:normAutofit lnSpcReduction="10000"/>
          </a:bodyPr>
          <a:lstStyle/>
          <a:p>
            <a:pPr lvl="1">
              <a:buClr>
                <a:schemeClr val="accent1"/>
              </a:buClr>
            </a:pPr>
            <a:r>
              <a:rPr lang="en-JP" sz="3000" dirty="0"/>
              <a:t>Difficult to identify</a:t>
            </a:r>
            <a:endParaRPr lang="en-JP" sz="3000" dirty="0">
              <a:solidFill>
                <a:schemeClr val="tx2"/>
              </a:solidFill>
            </a:endParaRPr>
          </a:p>
          <a:p>
            <a:pPr marL="457200" lvl="1" indent="0">
              <a:buClr>
                <a:schemeClr val="accent1"/>
              </a:buClr>
              <a:buNone/>
            </a:pPr>
            <a:r>
              <a:rPr lang="en-JP" sz="2000" dirty="0">
                <a:solidFill>
                  <a:schemeClr val="tx2"/>
                </a:solidFill>
              </a:rPr>
              <a:t>	Klenow and Rodriguez-Clare (1997); Helpman (2009)</a:t>
            </a:r>
          </a:p>
          <a:p>
            <a:pPr lvl="1">
              <a:buClr>
                <a:schemeClr val="accent1"/>
              </a:buClr>
            </a:pPr>
            <a:r>
              <a:rPr lang="en-JP" sz="2800" dirty="0"/>
              <a:t>Classic cross-sectional regression studies</a:t>
            </a:r>
            <a:endParaRPr lang="en-JP" sz="2800" dirty="0">
              <a:solidFill>
                <a:schemeClr val="tx2"/>
              </a:solidFill>
            </a:endParaRPr>
          </a:p>
          <a:p>
            <a:pPr marL="914400" lvl="2" indent="0">
              <a:buClr>
                <a:schemeClr val="accent1"/>
              </a:buClr>
              <a:buNone/>
            </a:pPr>
            <a:r>
              <a:rPr lang="en-JP" dirty="0">
                <a:solidFill>
                  <a:schemeClr val="tx2"/>
                </a:solidFill>
              </a:rPr>
              <a:t>Barro (1997); Przeworski and Limongi (1993); Przeworski et al. (2000).</a:t>
            </a:r>
            <a:endParaRPr lang="en-JP" sz="2800" dirty="0">
              <a:solidFill>
                <a:schemeClr val="tx2"/>
              </a:solidFill>
            </a:endParaRPr>
          </a:p>
          <a:p>
            <a:pPr lvl="1">
              <a:buClr>
                <a:schemeClr val="accent1"/>
              </a:buClr>
            </a:pPr>
            <a:r>
              <a:rPr lang="en-JP" sz="2800" dirty="0"/>
              <a:t>More quasi-experimental research designs</a:t>
            </a:r>
            <a:endParaRPr lang="en-JP" sz="2800" dirty="0">
              <a:solidFill>
                <a:schemeClr val="tx2"/>
              </a:solidFill>
            </a:endParaRPr>
          </a:p>
          <a:p>
            <a:pPr marL="914400" lvl="2" indent="0">
              <a:buClr>
                <a:schemeClr val="accent1"/>
              </a:buClr>
              <a:buNone/>
            </a:pPr>
            <a:r>
              <a:rPr lang="en-JP" dirty="0">
                <a:solidFill>
                  <a:schemeClr val="tx2"/>
                </a:solidFill>
              </a:rPr>
              <a:t>Acemoglu et al. (2018); Papaioannou and Siourounis (2008); Persson and Tabellini (2006); Quinn and Woolley (2001); Rodrik and Wacziarg (2005)</a:t>
            </a:r>
          </a:p>
          <a:p>
            <a:pPr lvl="1">
              <a:buClr>
                <a:schemeClr val="accent1"/>
              </a:buClr>
            </a:pPr>
            <a:r>
              <a:rPr lang="en-JP" sz="2800" dirty="0"/>
              <a:t>Democracy’s effect on health</a:t>
            </a:r>
            <a:r>
              <a:rPr lang="en-JP" sz="2800" dirty="0">
                <a:solidFill>
                  <a:schemeClr val="tx2"/>
                </a:solidFill>
              </a:rPr>
              <a:t> </a:t>
            </a:r>
          </a:p>
          <a:p>
            <a:pPr marL="457200" lvl="1" indent="0">
              <a:buClr>
                <a:schemeClr val="accent1"/>
              </a:buClr>
              <a:buNone/>
            </a:pPr>
            <a:r>
              <a:rPr lang="en-JP" dirty="0">
                <a:solidFill>
                  <a:schemeClr val="tx2"/>
                </a:solidFill>
              </a:rPr>
              <a:t>	</a:t>
            </a:r>
            <a:r>
              <a:rPr lang="en-JP" sz="2000" dirty="0">
                <a:solidFill>
                  <a:schemeClr val="tx2"/>
                </a:solidFill>
              </a:rPr>
              <a:t>Besley and Kudamatsu (2006); Kudamatsu (2012). </a:t>
            </a:r>
            <a:endParaRPr lang="en-JP" dirty="0">
              <a:solidFill>
                <a:schemeClr val="tx2"/>
              </a:solidFill>
            </a:endParaRPr>
          </a:p>
          <a:p>
            <a:pPr lvl="1">
              <a:buClr>
                <a:schemeClr val="accent1"/>
              </a:buClr>
            </a:pPr>
            <a:r>
              <a:rPr lang="en-JP" sz="2800" dirty="0"/>
              <a:t>More broadly defined Western institutions</a:t>
            </a:r>
            <a:r>
              <a:rPr lang="en-JP" sz="2800" dirty="0">
                <a:solidFill>
                  <a:schemeClr val="tx2"/>
                </a:solidFill>
              </a:rPr>
              <a:t> </a:t>
            </a:r>
          </a:p>
          <a:p>
            <a:pPr marL="914400" lvl="2" indent="0">
              <a:buClr>
                <a:schemeClr val="accent1"/>
              </a:buClr>
              <a:buNone/>
            </a:pPr>
            <a:r>
              <a:rPr lang="en-JP" sz="2200" dirty="0">
                <a:solidFill>
                  <a:schemeClr val="tx2"/>
                </a:solidFill>
              </a:rPr>
              <a:t>Acemoglu, Johnson and Robinson (2001, 2002); Easterly and Levine (2003); Hall and Jones (1999)</a:t>
            </a:r>
          </a:p>
          <a:p>
            <a:pPr marL="0" indent="0">
              <a:buNone/>
            </a:pPr>
            <a:endParaRPr lang="en-JP" dirty="0"/>
          </a:p>
        </p:txBody>
      </p:sp>
    </p:spTree>
    <p:extLst>
      <p:ext uri="{BB962C8B-B14F-4D97-AF65-F5344CB8AC3E}">
        <p14:creationId xmlns:p14="http://schemas.microsoft.com/office/powerpoint/2010/main" val="223689880"/>
      </p:ext>
    </p:extLst>
  </p:cSld>
  <p:clrMapOvr>
    <a:masterClrMapping/>
  </p:clrMapOvr>
</p:sld>
</file>

<file path=ppt/theme/theme1.xml><?xml version="1.0" encoding="utf-8"?>
<a:theme xmlns:a="http://schemas.openxmlformats.org/drawingml/2006/main" name="Office Theme">
  <a:themeElements>
    <a:clrScheme name="Marquee">
      <a:dk1>
        <a:srgbClr val="000000"/>
      </a:dk1>
      <a:lt1>
        <a:sysClr val="window" lastClr="FFFFFF"/>
      </a:lt1>
      <a:dk2>
        <a:srgbClr val="5E5E5E"/>
      </a:dk2>
      <a:lt2>
        <a:srgbClr val="DDDDDD"/>
      </a:lt2>
      <a:accent1>
        <a:srgbClr val="418AB3"/>
      </a:accent1>
      <a:accent2>
        <a:srgbClr val="A6B727"/>
      </a:accent2>
      <a:accent3>
        <a:srgbClr val="F69200"/>
      </a:accent3>
      <a:accent4>
        <a:srgbClr val="838383"/>
      </a:accent4>
      <a:accent5>
        <a:srgbClr val="FEC306"/>
      </a:accent5>
      <a:accent6>
        <a:srgbClr val="DF5327"/>
      </a:accent6>
      <a:hlink>
        <a:srgbClr val="F59E00"/>
      </a:hlink>
      <a:folHlink>
        <a:srgbClr val="B2B2B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3388</TotalTime>
  <Words>5617</Words>
  <Application>Microsoft Macintosh PowerPoint</Application>
  <PresentationFormat>Widescreen</PresentationFormat>
  <Paragraphs>552</Paragraphs>
  <Slides>60</Slides>
  <Notes>57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60</vt:i4>
      </vt:variant>
    </vt:vector>
  </HeadingPairs>
  <TitlesOfParts>
    <vt:vector size="65" baseType="lpstr">
      <vt:lpstr>Arial</vt:lpstr>
      <vt:lpstr>Calibri</vt:lpstr>
      <vt:lpstr>Calibri Light</vt:lpstr>
      <vt:lpstr>Cambria Math</vt:lpstr>
      <vt:lpstr>Office Theme</vt:lpstr>
      <vt:lpstr>Curse of Democracy:  Evidence from the 21st Century  </vt:lpstr>
      <vt:lpstr>PowerPoint Presentation</vt:lpstr>
      <vt:lpstr>PowerPoint Presentation</vt:lpstr>
      <vt:lpstr>PowerPoint Presentation</vt:lpstr>
      <vt:lpstr>PowerPoint Presentation</vt:lpstr>
      <vt:lpstr>Question and empirical strategy</vt:lpstr>
      <vt:lpstr>Preview of findings</vt:lpstr>
      <vt:lpstr>Literature review</vt:lpstr>
      <vt:lpstr>1a. Democracy, economic growth and public health</vt:lpstr>
      <vt:lpstr>1b. Mechanisms behind democracy’s effects</vt:lpstr>
      <vt:lpstr>2. Economics of pandemics</vt:lpstr>
      <vt:lpstr>Literature review</vt:lpstr>
      <vt:lpstr>Outline</vt:lpstr>
      <vt:lpstr>Outline</vt:lpstr>
      <vt:lpstr>Data on Covid-19 outcomes</vt:lpstr>
      <vt:lpstr>Data on democracy</vt:lpstr>
      <vt:lpstr>Outline</vt:lpstr>
      <vt:lpstr>Empirical specification</vt:lpstr>
      <vt:lpstr>PowerPoint Presentation</vt:lpstr>
      <vt:lpstr>PowerPoint Presentation</vt:lpstr>
      <vt:lpstr>PowerPoint Presentation</vt:lpstr>
      <vt:lpstr>Outline</vt:lpstr>
      <vt:lpstr>Empirical specification</vt:lpstr>
      <vt:lpstr>Instruments for political regimes</vt:lpstr>
      <vt:lpstr>1. European settler mortality</vt:lpstr>
      <vt:lpstr>PowerPoint Presentation</vt:lpstr>
      <vt:lpstr>PowerPoint Presentation</vt:lpstr>
      <vt:lpstr>2. Fraction speaking English or European and the Frankel-Romer trade share as IVs</vt:lpstr>
      <vt:lpstr>PowerPoint Presentation</vt:lpstr>
      <vt:lpstr>PowerPoint Presentation</vt:lpstr>
      <vt:lpstr>PowerPoint Presentation</vt:lpstr>
      <vt:lpstr>3. Legal Origin</vt:lpstr>
      <vt:lpstr>4. Availability of crops and minerals</vt:lpstr>
      <vt:lpstr>5. Past Population Density</vt:lpstr>
      <vt:lpstr>Instruments for political regimes</vt:lpstr>
      <vt:lpstr>Outline</vt:lpstr>
      <vt:lpstr>PowerPoint Presentation</vt:lpstr>
      <vt:lpstr>PowerPoint Presentation</vt:lpstr>
      <vt:lpstr>PowerPoint Presentation</vt:lpstr>
      <vt:lpstr>PowerPoint Presentation</vt:lpstr>
      <vt:lpstr>PowerPoint Presentation</vt:lpstr>
      <vt:lpstr>Robustness</vt:lpstr>
      <vt:lpstr>Outline</vt:lpstr>
      <vt:lpstr>PowerPoint Presentation</vt:lpstr>
      <vt:lpstr>Empirical specification</vt:lpstr>
      <vt:lpstr>Data on Policy Responses</vt:lpstr>
      <vt:lpstr>Mechanisms for democracy’s effect</vt:lpstr>
      <vt:lpstr>1. Severity of policy</vt:lpstr>
      <vt:lpstr>PowerPoint Presentation</vt:lpstr>
      <vt:lpstr>2. Coverage of policy </vt:lpstr>
      <vt:lpstr>PowerPoint Presentation</vt:lpstr>
      <vt:lpstr>3. Speed of policy</vt:lpstr>
      <vt:lpstr>PowerPoint Presentation</vt:lpstr>
      <vt:lpstr>Results on mechanisms</vt:lpstr>
      <vt:lpstr>Interpretation of results on mechanisms</vt:lpstr>
      <vt:lpstr>Outline</vt:lpstr>
      <vt:lpstr>Curse of Democracy: Evidence from 2020</vt:lpstr>
      <vt:lpstr>Curse of Democracy: Evidence from 2020</vt:lpstr>
      <vt:lpstr>Curse of Democracy: Evidence from 2020</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Curse of Democracy: Evidence from 2020</dc:title>
  <dc:creator>Sudo, Ayumi</dc:creator>
  <cp:lastModifiedBy>Yusuke Narita</cp:lastModifiedBy>
  <cp:revision>84</cp:revision>
  <dcterms:created xsi:type="dcterms:W3CDTF">2021-04-08T13:22:35Z</dcterms:created>
  <dcterms:modified xsi:type="dcterms:W3CDTF">2021-05-13T16:19:46Z</dcterms:modified>
</cp:coreProperties>
</file>